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7"/>
  </p:notesMasterIdLst>
  <p:sldIdLst>
    <p:sldId id="256" r:id="rId2"/>
    <p:sldId id="258" r:id="rId3"/>
    <p:sldId id="261" r:id="rId4"/>
    <p:sldId id="276" r:id="rId5"/>
    <p:sldId id="275" r:id="rId6"/>
    <p:sldId id="277" r:id="rId7"/>
    <p:sldId id="303" r:id="rId8"/>
    <p:sldId id="308" r:id="rId9"/>
    <p:sldId id="306" r:id="rId10"/>
    <p:sldId id="310" r:id="rId11"/>
    <p:sldId id="307" r:id="rId12"/>
    <p:sldId id="312" r:id="rId13"/>
    <p:sldId id="311" r:id="rId14"/>
    <p:sldId id="309" r:id="rId15"/>
    <p:sldId id="314" r:id="rId16"/>
    <p:sldId id="281" r:id="rId17"/>
    <p:sldId id="284" r:id="rId18"/>
    <p:sldId id="317" r:id="rId19"/>
    <p:sldId id="315" r:id="rId20"/>
    <p:sldId id="294" r:id="rId21"/>
    <p:sldId id="293" r:id="rId22"/>
    <p:sldId id="295" r:id="rId23"/>
    <p:sldId id="322" r:id="rId24"/>
    <p:sldId id="301" r:id="rId25"/>
    <p:sldId id="319" r:id="rId26"/>
    <p:sldId id="302" r:id="rId27"/>
    <p:sldId id="268" r:id="rId28"/>
    <p:sldId id="269" r:id="rId29"/>
    <p:sldId id="316" r:id="rId30"/>
    <p:sldId id="291" r:id="rId31"/>
    <p:sldId id="318" r:id="rId32"/>
    <p:sldId id="320" r:id="rId33"/>
    <p:sldId id="297" r:id="rId34"/>
    <p:sldId id="296" r:id="rId35"/>
    <p:sldId id="321" r:id="rId36"/>
  </p:sldIdLst>
  <p:sldSz cx="9144000" cy="6858000" type="screen4x3"/>
  <p:notesSz cx="6950075" cy="9167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58391"/>
          </a:xfrm>
          <a:prstGeom prst="rect">
            <a:avLst/>
          </a:prstGeom>
        </p:spPr>
        <p:txBody>
          <a:bodyPr vert="horz" lIns="92098" tIns="46049" rIns="92098" bIns="46049" rtlCol="0"/>
          <a:lstStyle>
            <a:lvl1pPr algn="l">
              <a:defRPr sz="1200"/>
            </a:lvl1pPr>
          </a:lstStyle>
          <a:p>
            <a:endParaRPr lang="en-US"/>
          </a:p>
        </p:txBody>
      </p:sp>
      <p:sp>
        <p:nvSpPr>
          <p:cNvPr id="3" name="Date Placeholder 2"/>
          <p:cNvSpPr>
            <a:spLocks noGrp="1"/>
          </p:cNvSpPr>
          <p:nvPr>
            <p:ph type="dt" idx="1"/>
          </p:nvPr>
        </p:nvSpPr>
        <p:spPr>
          <a:xfrm>
            <a:off x="3936768" y="0"/>
            <a:ext cx="3011699" cy="458391"/>
          </a:xfrm>
          <a:prstGeom prst="rect">
            <a:avLst/>
          </a:prstGeom>
        </p:spPr>
        <p:txBody>
          <a:bodyPr vert="horz" lIns="92098" tIns="46049" rIns="92098" bIns="46049" rtlCol="0"/>
          <a:lstStyle>
            <a:lvl1pPr algn="r">
              <a:defRPr sz="1200"/>
            </a:lvl1pPr>
          </a:lstStyle>
          <a:p>
            <a:fld id="{6C3EE383-0F6F-4D1E-B425-90B1F2C36218}" type="datetimeFigureOut">
              <a:rPr lang="en-US" smtClean="0"/>
              <a:t>6/5/2016</a:t>
            </a:fld>
            <a:endParaRPr lang="en-US"/>
          </a:p>
        </p:txBody>
      </p:sp>
      <p:sp>
        <p:nvSpPr>
          <p:cNvPr id="4" name="Slide Image Placeholder 3"/>
          <p:cNvSpPr>
            <a:spLocks noGrp="1" noRot="1" noChangeAspect="1"/>
          </p:cNvSpPr>
          <p:nvPr>
            <p:ph type="sldImg" idx="2"/>
          </p:nvPr>
        </p:nvSpPr>
        <p:spPr>
          <a:xfrm>
            <a:off x="1182688" y="687388"/>
            <a:ext cx="4584700" cy="3438525"/>
          </a:xfrm>
          <a:prstGeom prst="rect">
            <a:avLst/>
          </a:prstGeom>
          <a:noFill/>
          <a:ln w="12700">
            <a:solidFill>
              <a:prstClr val="black"/>
            </a:solidFill>
          </a:ln>
        </p:spPr>
        <p:txBody>
          <a:bodyPr vert="horz" lIns="92098" tIns="46049" rIns="92098" bIns="46049" rtlCol="0" anchor="ctr"/>
          <a:lstStyle/>
          <a:p>
            <a:endParaRPr lang="en-US"/>
          </a:p>
        </p:txBody>
      </p:sp>
      <p:sp>
        <p:nvSpPr>
          <p:cNvPr id="5" name="Notes Placeholder 4"/>
          <p:cNvSpPr>
            <a:spLocks noGrp="1"/>
          </p:cNvSpPr>
          <p:nvPr>
            <p:ph type="body" sz="quarter" idx="3"/>
          </p:nvPr>
        </p:nvSpPr>
        <p:spPr>
          <a:xfrm>
            <a:off x="695008" y="4354711"/>
            <a:ext cx="5560060" cy="4125516"/>
          </a:xfrm>
          <a:prstGeom prst="rect">
            <a:avLst/>
          </a:prstGeom>
        </p:spPr>
        <p:txBody>
          <a:bodyPr vert="horz" lIns="92098" tIns="46049" rIns="92098" bIns="460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07831"/>
            <a:ext cx="3011699" cy="458391"/>
          </a:xfrm>
          <a:prstGeom prst="rect">
            <a:avLst/>
          </a:prstGeom>
        </p:spPr>
        <p:txBody>
          <a:bodyPr vert="horz" lIns="92098" tIns="46049" rIns="92098" bIns="46049"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07831"/>
            <a:ext cx="3011699" cy="458391"/>
          </a:xfrm>
          <a:prstGeom prst="rect">
            <a:avLst/>
          </a:prstGeom>
        </p:spPr>
        <p:txBody>
          <a:bodyPr vert="horz" lIns="92098" tIns="46049" rIns="92098" bIns="46049" rtlCol="0" anchor="b"/>
          <a:lstStyle>
            <a:lvl1pPr algn="r">
              <a:defRPr sz="1200"/>
            </a:lvl1pPr>
          </a:lstStyle>
          <a:p>
            <a:fld id="{1C4F08E3-AB30-4380-8EA5-5B097D073D32}" type="slidenum">
              <a:rPr lang="en-US" smtClean="0"/>
              <a:t>‹#›</a:t>
            </a:fld>
            <a:endParaRPr lang="en-US"/>
          </a:p>
        </p:txBody>
      </p:sp>
    </p:spTree>
    <p:extLst>
      <p:ext uri="{BB962C8B-B14F-4D97-AF65-F5344CB8AC3E}">
        <p14:creationId xmlns:p14="http://schemas.microsoft.com/office/powerpoint/2010/main" val="3584340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9768" indent="-284526" eaLnBrk="0" hangingPunct="0">
              <a:spcBef>
                <a:spcPct val="30000"/>
              </a:spcBef>
              <a:defRPr sz="1200">
                <a:solidFill>
                  <a:schemeClr val="tx1"/>
                </a:solidFill>
                <a:latin typeface="Arial" charset="0"/>
              </a:defRPr>
            </a:lvl2pPr>
            <a:lvl3pPr marL="1138106" indent="-227621" eaLnBrk="0" hangingPunct="0">
              <a:spcBef>
                <a:spcPct val="30000"/>
              </a:spcBef>
              <a:defRPr sz="1200">
                <a:solidFill>
                  <a:schemeClr val="tx1"/>
                </a:solidFill>
                <a:latin typeface="Arial" charset="0"/>
              </a:defRPr>
            </a:lvl3pPr>
            <a:lvl4pPr marL="1593348" indent="-227621" eaLnBrk="0" hangingPunct="0">
              <a:spcBef>
                <a:spcPct val="30000"/>
              </a:spcBef>
              <a:defRPr sz="1200">
                <a:solidFill>
                  <a:schemeClr val="tx1"/>
                </a:solidFill>
                <a:latin typeface="Arial" charset="0"/>
              </a:defRPr>
            </a:lvl4pPr>
            <a:lvl5pPr marL="2048590" indent="-227621" eaLnBrk="0" hangingPunct="0">
              <a:spcBef>
                <a:spcPct val="30000"/>
              </a:spcBef>
              <a:defRPr sz="1200">
                <a:solidFill>
                  <a:schemeClr val="tx1"/>
                </a:solidFill>
                <a:latin typeface="Arial" charset="0"/>
              </a:defRPr>
            </a:lvl5pPr>
            <a:lvl6pPr marL="2503833" indent="-227621" eaLnBrk="0" fontAlgn="base" hangingPunct="0">
              <a:spcBef>
                <a:spcPct val="30000"/>
              </a:spcBef>
              <a:spcAft>
                <a:spcPct val="0"/>
              </a:spcAft>
              <a:defRPr sz="1200">
                <a:solidFill>
                  <a:schemeClr val="tx1"/>
                </a:solidFill>
                <a:latin typeface="Arial" charset="0"/>
              </a:defRPr>
            </a:lvl6pPr>
            <a:lvl7pPr marL="2959074" indent="-227621" eaLnBrk="0" fontAlgn="base" hangingPunct="0">
              <a:spcBef>
                <a:spcPct val="30000"/>
              </a:spcBef>
              <a:spcAft>
                <a:spcPct val="0"/>
              </a:spcAft>
              <a:defRPr sz="1200">
                <a:solidFill>
                  <a:schemeClr val="tx1"/>
                </a:solidFill>
                <a:latin typeface="Arial" charset="0"/>
              </a:defRPr>
            </a:lvl7pPr>
            <a:lvl8pPr marL="3414316" indent="-227621" eaLnBrk="0" fontAlgn="base" hangingPunct="0">
              <a:spcBef>
                <a:spcPct val="30000"/>
              </a:spcBef>
              <a:spcAft>
                <a:spcPct val="0"/>
              </a:spcAft>
              <a:defRPr sz="1200">
                <a:solidFill>
                  <a:schemeClr val="tx1"/>
                </a:solidFill>
                <a:latin typeface="Arial" charset="0"/>
              </a:defRPr>
            </a:lvl8pPr>
            <a:lvl9pPr marL="3869559" indent="-227621"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F958A9A-7CAD-4EBF-B745-A057B546FD88}" type="slidenum">
              <a:rPr lang="en-US" altLang="en-US" smtClean="0"/>
              <a:pPr eaLnBrk="1" hangingPunct="1">
                <a:spcBef>
                  <a:spcPct val="0"/>
                </a:spcBef>
              </a:pPr>
              <a:t>3</a:t>
            </a:fld>
            <a:endParaRPr lang="en-US" alt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r>
              <a:rPr lang="en-US" altLang="en-US" smtClean="0"/>
              <a:t>I is absolute truth which has to be absolute and unchangeable</a:t>
            </a:r>
          </a:p>
          <a:p>
            <a:pPr eaLnBrk="1" hangingPunct="1"/>
            <a:r>
              <a:rPr lang="en-US" altLang="en-US" smtClean="0"/>
              <a:t>II is  how we feel about things – our preferences – but must be based on truth or it is only an opinion</a:t>
            </a:r>
          </a:p>
          <a:p>
            <a:pPr eaLnBrk="1" hangingPunct="1"/>
            <a:endParaRPr lang="en-US" altLang="en-US" smtClean="0"/>
          </a:p>
          <a:p>
            <a:pPr eaLnBrk="1" hangingPunct="1"/>
            <a:r>
              <a:rPr lang="en-US" altLang="en-US" smtClean="0"/>
              <a:t>III is how we live day by day – but it must be based on truth rather than emotion and feeling</a:t>
            </a:r>
          </a:p>
        </p:txBody>
      </p:sp>
    </p:spTree>
    <p:extLst>
      <p:ext uri="{BB962C8B-B14F-4D97-AF65-F5344CB8AC3E}">
        <p14:creationId xmlns:p14="http://schemas.microsoft.com/office/powerpoint/2010/main" val="2295409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9768" indent="-284526" eaLnBrk="0" hangingPunct="0">
              <a:spcBef>
                <a:spcPct val="30000"/>
              </a:spcBef>
              <a:defRPr sz="1200">
                <a:solidFill>
                  <a:schemeClr val="tx1"/>
                </a:solidFill>
                <a:latin typeface="Arial" charset="0"/>
              </a:defRPr>
            </a:lvl2pPr>
            <a:lvl3pPr marL="1138106" indent="-227621" eaLnBrk="0" hangingPunct="0">
              <a:spcBef>
                <a:spcPct val="30000"/>
              </a:spcBef>
              <a:defRPr sz="1200">
                <a:solidFill>
                  <a:schemeClr val="tx1"/>
                </a:solidFill>
                <a:latin typeface="Arial" charset="0"/>
              </a:defRPr>
            </a:lvl3pPr>
            <a:lvl4pPr marL="1593348" indent="-227621" eaLnBrk="0" hangingPunct="0">
              <a:spcBef>
                <a:spcPct val="30000"/>
              </a:spcBef>
              <a:defRPr sz="1200">
                <a:solidFill>
                  <a:schemeClr val="tx1"/>
                </a:solidFill>
                <a:latin typeface="Arial" charset="0"/>
              </a:defRPr>
            </a:lvl4pPr>
            <a:lvl5pPr marL="2048590" indent="-227621" eaLnBrk="0" hangingPunct="0">
              <a:spcBef>
                <a:spcPct val="30000"/>
              </a:spcBef>
              <a:defRPr sz="1200">
                <a:solidFill>
                  <a:schemeClr val="tx1"/>
                </a:solidFill>
                <a:latin typeface="Arial" charset="0"/>
              </a:defRPr>
            </a:lvl5pPr>
            <a:lvl6pPr marL="2503833" indent="-227621" eaLnBrk="0" fontAlgn="base" hangingPunct="0">
              <a:spcBef>
                <a:spcPct val="30000"/>
              </a:spcBef>
              <a:spcAft>
                <a:spcPct val="0"/>
              </a:spcAft>
              <a:defRPr sz="1200">
                <a:solidFill>
                  <a:schemeClr val="tx1"/>
                </a:solidFill>
                <a:latin typeface="Arial" charset="0"/>
              </a:defRPr>
            </a:lvl6pPr>
            <a:lvl7pPr marL="2959074" indent="-227621" eaLnBrk="0" fontAlgn="base" hangingPunct="0">
              <a:spcBef>
                <a:spcPct val="30000"/>
              </a:spcBef>
              <a:spcAft>
                <a:spcPct val="0"/>
              </a:spcAft>
              <a:defRPr sz="1200">
                <a:solidFill>
                  <a:schemeClr val="tx1"/>
                </a:solidFill>
                <a:latin typeface="Arial" charset="0"/>
              </a:defRPr>
            </a:lvl7pPr>
            <a:lvl8pPr marL="3414316" indent="-227621" eaLnBrk="0" fontAlgn="base" hangingPunct="0">
              <a:spcBef>
                <a:spcPct val="30000"/>
              </a:spcBef>
              <a:spcAft>
                <a:spcPct val="0"/>
              </a:spcAft>
              <a:defRPr sz="1200">
                <a:solidFill>
                  <a:schemeClr val="tx1"/>
                </a:solidFill>
                <a:latin typeface="Arial" charset="0"/>
              </a:defRPr>
            </a:lvl8pPr>
            <a:lvl9pPr marL="3869559" indent="-227621"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F958A9A-7CAD-4EBF-B745-A057B546FD88}" type="slidenum">
              <a:rPr lang="en-US" altLang="en-US" smtClean="0">
                <a:solidFill>
                  <a:prstClr val="black"/>
                </a:solidFill>
              </a:rPr>
              <a:pPr eaLnBrk="1" hangingPunct="1">
                <a:spcBef>
                  <a:spcPct val="0"/>
                </a:spcBef>
              </a:pPr>
              <a:t>31</a:t>
            </a:fld>
            <a:endParaRPr lang="en-US" altLang="en-US" smtClean="0">
              <a:solidFill>
                <a:prstClr val="black"/>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r>
              <a:rPr lang="en-US" altLang="en-US" smtClean="0"/>
              <a:t>I is absolute truth which has to be absolute and unchangeable</a:t>
            </a:r>
          </a:p>
          <a:p>
            <a:pPr eaLnBrk="1" hangingPunct="1"/>
            <a:r>
              <a:rPr lang="en-US" altLang="en-US" smtClean="0"/>
              <a:t>II is  how we feel about things – our preferences – but must be based on truth or it is only an opinion</a:t>
            </a:r>
          </a:p>
          <a:p>
            <a:pPr eaLnBrk="1" hangingPunct="1"/>
            <a:endParaRPr lang="en-US" altLang="en-US" smtClean="0"/>
          </a:p>
          <a:p>
            <a:pPr eaLnBrk="1" hangingPunct="1"/>
            <a:r>
              <a:rPr lang="en-US" altLang="en-US" smtClean="0"/>
              <a:t>III is how we live day by day – but it must be based on truth rather than emotion and feeling</a:t>
            </a:r>
          </a:p>
        </p:txBody>
      </p:sp>
    </p:spTree>
    <p:extLst>
      <p:ext uri="{BB962C8B-B14F-4D97-AF65-F5344CB8AC3E}">
        <p14:creationId xmlns:p14="http://schemas.microsoft.com/office/powerpoint/2010/main" val="22303814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9768" indent="-284526" eaLnBrk="0" hangingPunct="0">
              <a:spcBef>
                <a:spcPct val="30000"/>
              </a:spcBef>
              <a:defRPr sz="1200">
                <a:solidFill>
                  <a:schemeClr val="tx1"/>
                </a:solidFill>
                <a:latin typeface="Arial" charset="0"/>
              </a:defRPr>
            </a:lvl2pPr>
            <a:lvl3pPr marL="1138106" indent="-227621" eaLnBrk="0" hangingPunct="0">
              <a:spcBef>
                <a:spcPct val="30000"/>
              </a:spcBef>
              <a:defRPr sz="1200">
                <a:solidFill>
                  <a:schemeClr val="tx1"/>
                </a:solidFill>
                <a:latin typeface="Arial" charset="0"/>
              </a:defRPr>
            </a:lvl3pPr>
            <a:lvl4pPr marL="1593348" indent="-227621" eaLnBrk="0" hangingPunct="0">
              <a:spcBef>
                <a:spcPct val="30000"/>
              </a:spcBef>
              <a:defRPr sz="1200">
                <a:solidFill>
                  <a:schemeClr val="tx1"/>
                </a:solidFill>
                <a:latin typeface="Arial" charset="0"/>
              </a:defRPr>
            </a:lvl4pPr>
            <a:lvl5pPr marL="2048590" indent="-227621" eaLnBrk="0" hangingPunct="0">
              <a:spcBef>
                <a:spcPct val="30000"/>
              </a:spcBef>
              <a:defRPr sz="1200">
                <a:solidFill>
                  <a:schemeClr val="tx1"/>
                </a:solidFill>
                <a:latin typeface="Arial" charset="0"/>
              </a:defRPr>
            </a:lvl5pPr>
            <a:lvl6pPr marL="2503833" indent="-227621" eaLnBrk="0" fontAlgn="base" hangingPunct="0">
              <a:spcBef>
                <a:spcPct val="30000"/>
              </a:spcBef>
              <a:spcAft>
                <a:spcPct val="0"/>
              </a:spcAft>
              <a:defRPr sz="1200">
                <a:solidFill>
                  <a:schemeClr val="tx1"/>
                </a:solidFill>
                <a:latin typeface="Arial" charset="0"/>
              </a:defRPr>
            </a:lvl6pPr>
            <a:lvl7pPr marL="2959074" indent="-227621" eaLnBrk="0" fontAlgn="base" hangingPunct="0">
              <a:spcBef>
                <a:spcPct val="30000"/>
              </a:spcBef>
              <a:spcAft>
                <a:spcPct val="0"/>
              </a:spcAft>
              <a:defRPr sz="1200">
                <a:solidFill>
                  <a:schemeClr val="tx1"/>
                </a:solidFill>
                <a:latin typeface="Arial" charset="0"/>
              </a:defRPr>
            </a:lvl7pPr>
            <a:lvl8pPr marL="3414316" indent="-227621" eaLnBrk="0" fontAlgn="base" hangingPunct="0">
              <a:spcBef>
                <a:spcPct val="30000"/>
              </a:spcBef>
              <a:spcAft>
                <a:spcPct val="0"/>
              </a:spcAft>
              <a:defRPr sz="1200">
                <a:solidFill>
                  <a:schemeClr val="tx1"/>
                </a:solidFill>
                <a:latin typeface="Arial" charset="0"/>
              </a:defRPr>
            </a:lvl8pPr>
            <a:lvl9pPr marL="3869559" indent="-227621"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F958A9A-7CAD-4EBF-B745-A057B546FD88}" type="slidenum">
              <a:rPr lang="en-US" altLang="en-US" smtClean="0">
                <a:solidFill>
                  <a:prstClr val="black"/>
                </a:solidFill>
              </a:rPr>
              <a:pPr eaLnBrk="1" hangingPunct="1">
                <a:spcBef>
                  <a:spcPct val="0"/>
                </a:spcBef>
              </a:pPr>
              <a:t>32</a:t>
            </a:fld>
            <a:endParaRPr lang="en-US" altLang="en-US" smtClean="0">
              <a:solidFill>
                <a:prstClr val="black"/>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r>
              <a:rPr lang="en-US" altLang="en-US" smtClean="0"/>
              <a:t>I is absolute truth which has to be absolute and unchangeable</a:t>
            </a:r>
          </a:p>
          <a:p>
            <a:pPr eaLnBrk="1" hangingPunct="1"/>
            <a:r>
              <a:rPr lang="en-US" altLang="en-US" smtClean="0"/>
              <a:t>II is  how we feel about things – our preferences – but must be based on truth or it is only an opinion</a:t>
            </a:r>
          </a:p>
          <a:p>
            <a:pPr eaLnBrk="1" hangingPunct="1"/>
            <a:endParaRPr lang="en-US" altLang="en-US" smtClean="0"/>
          </a:p>
          <a:p>
            <a:pPr eaLnBrk="1" hangingPunct="1"/>
            <a:r>
              <a:rPr lang="en-US" altLang="en-US" smtClean="0"/>
              <a:t>III is how we live day by day – but it must be based on truth rather than emotion and feeling</a:t>
            </a:r>
          </a:p>
        </p:txBody>
      </p:sp>
    </p:spTree>
    <p:extLst>
      <p:ext uri="{BB962C8B-B14F-4D97-AF65-F5344CB8AC3E}">
        <p14:creationId xmlns:p14="http://schemas.microsoft.com/office/powerpoint/2010/main" val="2295409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9768" indent="-284526" eaLnBrk="0" hangingPunct="0">
              <a:spcBef>
                <a:spcPct val="30000"/>
              </a:spcBef>
              <a:defRPr sz="1200">
                <a:solidFill>
                  <a:schemeClr val="tx1"/>
                </a:solidFill>
                <a:latin typeface="Arial" charset="0"/>
              </a:defRPr>
            </a:lvl2pPr>
            <a:lvl3pPr marL="1138106" indent="-227621" eaLnBrk="0" hangingPunct="0">
              <a:spcBef>
                <a:spcPct val="30000"/>
              </a:spcBef>
              <a:defRPr sz="1200">
                <a:solidFill>
                  <a:schemeClr val="tx1"/>
                </a:solidFill>
                <a:latin typeface="Arial" charset="0"/>
              </a:defRPr>
            </a:lvl3pPr>
            <a:lvl4pPr marL="1593348" indent="-227621" eaLnBrk="0" hangingPunct="0">
              <a:spcBef>
                <a:spcPct val="30000"/>
              </a:spcBef>
              <a:defRPr sz="1200">
                <a:solidFill>
                  <a:schemeClr val="tx1"/>
                </a:solidFill>
                <a:latin typeface="Arial" charset="0"/>
              </a:defRPr>
            </a:lvl4pPr>
            <a:lvl5pPr marL="2048590" indent="-227621" eaLnBrk="0" hangingPunct="0">
              <a:spcBef>
                <a:spcPct val="30000"/>
              </a:spcBef>
              <a:defRPr sz="1200">
                <a:solidFill>
                  <a:schemeClr val="tx1"/>
                </a:solidFill>
                <a:latin typeface="Arial" charset="0"/>
              </a:defRPr>
            </a:lvl5pPr>
            <a:lvl6pPr marL="2503833" indent="-227621" eaLnBrk="0" fontAlgn="base" hangingPunct="0">
              <a:spcBef>
                <a:spcPct val="30000"/>
              </a:spcBef>
              <a:spcAft>
                <a:spcPct val="0"/>
              </a:spcAft>
              <a:defRPr sz="1200">
                <a:solidFill>
                  <a:schemeClr val="tx1"/>
                </a:solidFill>
                <a:latin typeface="Arial" charset="0"/>
              </a:defRPr>
            </a:lvl6pPr>
            <a:lvl7pPr marL="2959074" indent="-227621" eaLnBrk="0" fontAlgn="base" hangingPunct="0">
              <a:spcBef>
                <a:spcPct val="30000"/>
              </a:spcBef>
              <a:spcAft>
                <a:spcPct val="0"/>
              </a:spcAft>
              <a:defRPr sz="1200">
                <a:solidFill>
                  <a:schemeClr val="tx1"/>
                </a:solidFill>
                <a:latin typeface="Arial" charset="0"/>
              </a:defRPr>
            </a:lvl7pPr>
            <a:lvl8pPr marL="3414316" indent="-227621" eaLnBrk="0" fontAlgn="base" hangingPunct="0">
              <a:spcBef>
                <a:spcPct val="30000"/>
              </a:spcBef>
              <a:spcAft>
                <a:spcPct val="0"/>
              </a:spcAft>
              <a:defRPr sz="1200">
                <a:solidFill>
                  <a:schemeClr val="tx1"/>
                </a:solidFill>
                <a:latin typeface="Arial" charset="0"/>
              </a:defRPr>
            </a:lvl8pPr>
            <a:lvl9pPr marL="3869559" indent="-227621"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F958A9A-7CAD-4EBF-B745-A057B546FD88}" type="slidenum">
              <a:rPr lang="en-US" altLang="en-US" smtClean="0">
                <a:solidFill>
                  <a:prstClr val="black"/>
                </a:solidFill>
              </a:rPr>
              <a:pPr eaLnBrk="1" hangingPunct="1">
                <a:spcBef>
                  <a:spcPct val="0"/>
                </a:spcBef>
              </a:pPr>
              <a:t>4</a:t>
            </a:fld>
            <a:endParaRPr lang="en-US" altLang="en-US" smtClean="0">
              <a:solidFill>
                <a:prstClr val="black"/>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r>
              <a:rPr lang="en-US" altLang="en-US" smtClean="0"/>
              <a:t>I is absolute truth which has to be absolute and unchangeable</a:t>
            </a:r>
          </a:p>
          <a:p>
            <a:pPr eaLnBrk="1" hangingPunct="1"/>
            <a:r>
              <a:rPr lang="en-US" altLang="en-US" smtClean="0"/>
              <a:t>II is  how we feel about things – our preferences – but must be based on truth or it is only an opinion</a:t>
            </a:r>
          </a:p>
          <a:p>
            <a:pPr eaLnBrk="1" hangingPunct="1"/>
            <a:endParaRPr lang="en-US" altLang="en-US" smtClean="0"/>
          </a:p>
          <a:p>
            <a:pPr eaLnBrk="1" hangingPunct="1"/>
            <a:r>
              <a:rPr lang="en-US" altLang="en-US" smtClean="0"/>
              <a:t>III is how we live day by day – but it must be based on truth rather than emotion and feeling</a:t>
            </a:r>
          </a:p>
        </p:txBody>
      </p:sp>
    </p:spTree>
    <p:extLst>
      <p:ext uri="{BB962C8B-B14F-4D97-AF65-F5344CB8AC3E}">
        <p14:creationId xmlns:p14="http://schemas.microsoft.com/office/powerpoint/2010/main" val="2230381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9768" indent="-284526" eaLnBrk="0" hangingPunct="0">
              <a:spcBef>
                <a:spcPct val="30000"/>
              </a:spcBef>
              <a:defRPr sz="1200">
                <a:solidFill>
                  <a:schemeClr val="tx1"/>
                </a:solidFill>
                <a:latin typeface="Arial" charset="0"/>
              </a:defRPr>
            </a:lvl2pPr>
            <a:lvl3pPr marL="1138106" indent="-227621" eaLnBrk="0" hangingPunct="0">
              <a:spcBef>
                <a:spcPct val="30000"/>
              </a:spcBef>
              <a:defRPr sz="1200">
                <a:solidFill>
                  <a:schemeClr val="tx1"/>
                </a:solidFill>
                <a:latin typeface="Arial" charset="0"/>
              </a:defRPr>
            </a:lvl3pPr>
            <a:lvl4pPr marL="1593348" indent="-227621" eaLnBrk="0" hangingPunct="0">
              <a:spcBef>
                <a:spcPct val="30000"/>
              </a:spcBef>
              <a:defRPr sz="1200">
                <a:solidFill>
                  <a:schemeClr val="tx1"/>
                </a:solidFill>
                <a:latin typeface="Arial" charset="0"/>
              </a:defRPr>
            </a:lvl4pPr>
            <a:lvl5pPr marL="2048590" indent="-227621" eaLnBrk="0" hangingPunct="0">
              <a:spcBef>
                <a:spcPct val="30000"/>
              </a:spcBef>
              <a:defRPr sz="1200">
                <a:solidFill>
                  <a:schemeClr val="tx1"/>
                </a:solidFill>
                <a:latin typeface="Arial" charset="0"/>
              </a:defRPr>
            </a:lvl5pPr>
            <a:lvl6pPr marL="2503833" indent="-227621" eaLnBrk="0" fontAlgn="base" hangingPunct="0">
              <a:spcBef>
                <a:spcPct val="30000"/>
              </a:spcBef>
              <a:spcAft>
                <a:spcPct val="0"/>
              </a:spcAft>
              <a:defRPr sz="1200">
                <a:solidFill>
                  <a:schemeClr val="tx1"/>
                </a:solidFill>
                <a:latin typeface="Arial" charset="0"/>
              </a:defRPr>
            </a:lvl6pPr>
            <a:lvl7pPr marL="2959074" indent="-227621" eaLnBrk="0" fontAlgn="base" hangingPunct="0">
              <a:spcBef>
                <a:spcPct val="30000"/>
              </a:spcBef>
              <a:spcAft>
                <a:spcPct val="0"/>
              </a:spcAft>
              <a:defRPr sz="1200">
                <a:solidFill>
                  <a:schemeClr val="tx1"/>
                </a:solidFill>
                <a:latin typeface="Arial" charset="0"/>
              </a:defRPr>
            </a:lvl7pPr>
            <a:lvl8pPr marL="3414316" indent="-227621" eaLnBrk="0" fontAlgn="base" hangingPunct="0">
              <a:spcBef>
                <a:spcPct val="30000"/>
              </a:spcBef>
              <a:spcAft>
                <a:spcPct val="0"/>
              </a:spcAft>
              <a:defRPr sz="1200">
                <a:solidFill>
                  <a:schemeClr val="tx1"/>
                </a:solidFill>
                <a:latin typeface="Arial" charset="0"/>
              </a:defRPr>
            </a:lvl8pPr>
            <a:lvl9pPr marL="3869559" indent="-227621"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F958A9A-7CAD-4EBF-B745-A057B546FD88}" type="slidenum">
              <a:rPr lang="en-US" altLang="en-US" smtClean="0">
                <a:solidFill>
                  <a:prstClr val="black"/>
                </a:solidFill>
              </a:rPr>
              <a:pPr eaLnBrk="1" hangingPunct="1">
                <a:spcBef>
                  <a:spcPct val="0"/>
                </a:spcBef>
              </a:pPr>
              <a:t>5</a:t>
            </a:fld>
            <a:endParaRPr lang="en-US" altLang="en-US" smtClean="0">
              <a:solidFill>
                <a:prstClr val="black"/>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r>
              <a:rPr lang="en-US" altLang="en-US" smtClean="0"/>
              <a:t>I is absolute truth which has to be absolute and unchangeable</a:t>
            </a:r>
          </a:p>
          <a:p>
            <a:pPr eaLnBrk="1" hangingPunct="1"/>
            <a:r>
              <a:rPr lang="en-US" altLang="en-US" smtClean="0"/>
              <a:t>II is  how we feel about things – our preferences – but must be based on truth or it is only an opinion</a:t>
            </a:r>
          </a:p>
          <a:p>
            <a:pPr eaLnBrk="1" hangingPunct="1"/>
            <a:endParaRPr lang="en-US" altLang="en-US" smtClean="0"/>
          </a:p>
          <a:p>
            <a:pPr eaLnBrk="1" hangingPunct="1"/>
            <a:r>
              <a:rPr lang="en-US" altLang="en-US" smtClean="0"/>
              <a:t>III is how we live day by day – but it must be based on truth rather than emotion and feeling</a:t>
            </a:r>
          </a:p>
        </p:txBody>
      </p:sp>
    </p:spTree>
    <p:extLst>
      <p:ext uri="{BB962C8B-B14F-4D97-AF65-F5344CB8AC3E}">
        <p14:creationId xmlns:p14="http://schemas.microsoft.com/office/powerpoint/2010/main" val="2230381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9768" indent="-284526" eaLnBrk="0" hangingPunct="0">
              <a:spcBef>
                <a:spcPct val="30000"/>
              </a:spcBef>
              <a:defRPr sz="1200">
                <a:solidFill>
                  <a:schemeClr val="tx1"/>
                </a:solidFill>
                <a:latin typeface="Arial" charset="0"/>
              </a:defRPr>
            </a:lvl2pPr>
            <a:lvl3pPr marL="1138106" indent="-227621" eaLnBrk="0" hangingPunct="0">
              <a:spcBef>
                <a:spcPct val="30000"/>
              </a:spcBef>
              <a:defRPr sz="1200">
                <a:solidFill>
                  <a:schemeClr val="tx1"/>
                </a:solidFill>
                <a:latin typeface="Arial" charset="0"/>
              </a:defRPr>
            </a:lvl3pPr>
            <a:lvl4pPr marL="1593348" indent="-227621" eaLnBrk="0" hangingPunct="0">
              <a:spcBef>
                <a:spcPct val="30000"/>
              </a:spcBef>
              <a:defRPr sz="1200">
                <a:solidFill>
                  <a:schemeClr val="tx1"/>
                </a:solidFill>
                <a:latin typeface="Arial" charset="0"/>
              </a:defRPr>
            </a:lvl4pPr>
            <a:lvl5pPr marL="2048590" indent="-227621" eaLnBrk="0" hangingPunct="0">
              <a:spcBef>
                <a:spcPct val="30000"/>
              </a:spcBef>
              <a:defRPr sz="1200">
                <a:solidFill>
                  <a:schemeClr val="tx1"/>
                </a:solidFill>
                <a:latin typeface="Arial" charset="0"/>
              </a:defRPr>
            </a:lvl5pPr>
            <a:lvl6pPr marL="2503833" indent="-227621" eaLnBrk="0" fontAlgn="base" hangingPunct="0">
              <a:spcBef>
                <a:spcPct val="30000"/>
              </a:spcBef>
              <a:spcAft>
                <a:spcPct val="0"/>
              </a:spcAft>
              <a:defRPr sz="1200">
                <a:solidFill>
                  <a:schemeClr val="tx1"/>
                </a:solidFill>
                <a:latin typeface="Arial" charset="0"/>
              </a:defRPr>
            </a:lvl6pPr>
            <a:lvl7pPr marL="2959074" indent="-227621" eaLnBrk="0" fontAlgn="base" hangingPunct="0">
              <a:spcBef>
                <a:spcPct val="30000"/>
              </a:spcBef>
              <a:spcAft>
                <a:spcPct val="0"/>
              </a:spcAft>
              <a:defRPr sz="1200">
                <a:solidFill>
                  <a:schemeClr val="tx1"/>
                </a:solidFill>
                <a:latin typeface="Arial" charset="0"/>
              </a:defRPr>
            </a:lvl7pPr>
            <a:lvl8pPr marL="3414316" indent="-227621" eaLnBrk="0" fontAlgn="base" hangingPunct="0">
              <a:spcBef>
                <a:spcPct val="30000"/>
              </a:spcBef>
              <a:spcAft>
                <a:spcPct val="0"/>
              </a:spcAft>
              <a:defRPr sz="1200">
                <a:solidFill>
                  <a:schemeClr val="tx1"/>
                </a:solidFill>
                <a:latin typeface="Arial" charset="0"/>
              </a:defRPr>
            </a:lvl8pPr>
            <a:lvl9pPr marL="3869559" indent="-227621"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F958A9A-7CAD-4EBF-B745-A057B546FD88}" type="slidenum">
              <a:rPr lang="en-US" altLang="en-US" smtClean="0">
                <a:solidFill>
                  <a:prstClr val="black"/>
                </a:solidFill>
              </a:rPr>
              <a:pPr eaLnBrk="1" hangingPunct="1">
                <a:spcBef>
                  <a:spcPct val="0"/>
                </a:spcBef>
              </a:pPr>
              <a:t>6</a:t>
            </a:fld>
            <a:endParaRPr lang="en-US" altLang="en-US" smtClean="0">
              <a:solidFill>
                <a:prstClr val="black"/>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r>
              <a:rPr lang="en-US" altLang="en-US" smtClean="0"/>
              <a:t>I is absolute truth which has to be absolute and unchangeable</a:t>
            </a:r>
          </a:p>
          <a:p>
            <a:pPr eaLnBrk="1" hangingPunct="1"/>
            <a:r>
              <a:rPr lang="en-US" altLang="en-US" smtClean="0"/>
              <a:t>II is  how we feel about things – our preferences – but must be based on truth or it is only an opinion</a:t>
            </a:r>
          </a:p>
          <a:p>
            <a:pPr eaLnBrk="1" hangingPunct="1"/>
            <a:endParaRPr lang="en-US" altLang="en-US" smtClean="0"/>
          </a:p>
          <a:p>
            <a:pPr eaLnBrk="1" hangingPunct="1"/>
            <a:r>
              <a:rPr lang="en-US" altLang="en-US" smtClean="0"/>
              <a:t>III is how we live day by day – but it must be based on truth rather than emotion and feeling</a:t>
            </a:r>
          </a:p>
        </p:txBody>
      </p:sp>
    </p:spTree>
    <p:extLst>
      <p:ext uri="{BB962C8B-B14F-4D97-AF65-F5344CB8AC3E}">
        <p14:creationId xmlns:p14="http://schemas.microsoft.com/office/powerpoint/2010/main" val="2230381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9768" indent="-284526" eaLnBrk="0" hangingPunct="0">
              <a:spcBef>
                <a:spcPct val="30000"/>
              </a:spcBef>
              <a:defRPr sz="1200">
                <a:solidFill>
                  <a:schemeClr val="tx1"/>
                </a:solidFill>
                <a:latin typeface="Arial" charset="0"/>
              </a:defRPr>
            </a:lvl2pPr>
            <a:lvl3pPr marL="1138106" indent="-227621" eaLnBrk="0" hangingPunct="0">
              <a:spcBef>
                <a:spcPct val="30000"/>
              </a:spcBef>
              <a:defRPr sz="1200">
                <a:solidFill>
                  <a:schemeClr val="tx1"/>
                </a:solidFill>
                <a:latin typeface="Arial" charset="0"/>
              </a:defRPr>
            </a:lvl3pPr>
            <a:lvl4pPr marL="1593348" indent="-227621" eaLnBrk="0" hangingPunct="0">
              <a:spcBef>
                <a:spcPct val="30000"/>
              </a:spcBef>
              <a:defRPr sz="1200">
                <a:solidFill>
                  <a:schemeClr val="tx1"/>
                </a:solidFill>
                <a:latin typeface="Arial" charset="0"/>
              </a:defRPr>
            </a:lvl4pPr>
            <a:lvl5pPr marL="2048590" indent="-227621" eaLnBrk="0" hangingPunct="0">
              <a:spcBef>
                <a:spcPct val="30000"/>
              </a:spcBef>
              <a:defRPr sz="1200">
                <a:solidFill>
                  <a:schemeClr val="tx1"/>
                </a:solidFill>
                <a:latin typeface="Arial" charset="0"/>
              </a:defRPr>
            </a:lvl5pPr>
            <a:lvl6pPr marL="2503833" indent="-227621" eaLnBrk="0" fontAlgn="base" hangingPunct="0">
              <a:spcBef>
                <a:spcPct val="30000"/>
              </a:spcBef>
              <a:spcAft>
                <a:spcPct val="0"/>
              </a:spcAft>
              <a:defRPr sz="1200">
                <a:solidFill>
                  <a:schemeClr val="tx1"/>
                </a:solidFill>
                <a:latin typeface="Arial" charset="0"/>
              </a:defRPr>
            </a:lvl6pPr>
            <a:lvl7pPr marL="2959074" indent="-227621" eaLnBrk="0" fontAlgn="base" hangingPunct="0">
              <a:spcBef>
                <a:spcPct val="30000"/>
              </a:spcBef>
              <a:spcAft>
                <a:spcPct val="0"/>
              </a:spcAft>
              <a:defRPr sz="1200">
                <a:solidFill>
                  <a:schemeClr val="tx1"/>
                </a:solidFill>
                <a:latin typeface="Arial" charset="0"/>
              </a:defRPr>
            </a:lvl7pPr>
            <a:lvl8pPr marL="3414316" indent="-227621" eaLnBrk="0" fontAlgn="base" hangingPunct="0">
              <a:spcBef>
                <a:spcPct val="30000"/>
              </a:spcBef>
              <a:spcAft>
                <a:spcPct val="0"/>
              </a:spcAft>
              <a:defRPr sz="1200">
                <a:solidFill>
                  <a:schemeClr val="tx1"/>
                </a:solidFill>
                <a:latin typeface="Arial" charset="0"/>
              </a:defRPr>
            </a:lvl8pPr>
            <a:lvl9pPr marL="3869559" indent="-227621"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F958A9A-7CAD-4EBF-B745-A057B546FD88}" type="slidenum">
              <a:rPr lang="en-US" altLang="en-US" smtClean="0">
                <a:solidFill>
                  <a:prstClr val="black"/>
                </a:solidFill>
              </a:rPr>
              <a:pPr eaLnBrk="1" hangingPunct="1">
                <a:spcBef>
                  <a:spcPct val="0"/>
                </a:spcBef>
              </a:pPr>
              <a:t>9</a:t>
            </a:fld>
            <a:endParaRPr lang="en-US" altLang="en-US" smtClean="0">
              <a:solidFill>
                <a:prstClr val="black"/>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r>
              <a:rPr lang="en-US" altLang="en-US" smtClean="0"/>
              <a:t>I is absolute truth which has to be absolute and unchangeable</a:t>
            </a:r>
          </a:p>
          <a:p>
            <a:pPr eaLnBrk="1" hangingPunct="1"/>
            <a:r>
              <a:rPr lang="en-US" altLang="en-US" smtClean="0"/>
              <a:t>II is  how we feel about things – our preferences – but must be based on truth or it is only an opinion</a:t>
            </a:r>
          </a:p>
          <a:p>
            <a:pPr eaLnBrk="1" hangingPunct="1"/>
            <a:endParaRPr lang="en-US" altLang="en-US" smtClean="0"/>
          </a:p>
          <a:p>
            <a:pPr eaLnBrk="1" hangingPunct="1"/>
            <a:r>
              <a:rPr lang="en-US" altLang="en-US" smtClean="0"/>
              <a:t>III is how we live day by day – but it must be based on truth rather than emotion and feeling</a:t>
            </a:r>
          </a:p>
        </p:txBody>
      </p:sp>
    </p:spTree>
    <p:extLst>
      <p:ext uri="{BB962C8B-B14F-4D97-AF65-F5344CB8AC3E}">
        <p14:creationId xmlns:p14="http://schemas.microsoft.com/office/powerpoint/2010/main" val="2230381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9768" indent="-284526" eaLnBrk="0" hangingPunct="0">
              <a:spcBef>
                <a:spcPct val="30000"/>
              </a:spcBef>
              <a:defRPr sz="1200">
                <a:solidFill>
                  <a:schemeClr val="tx1"/>
                </a:solidFill>
                <a:latin typeface="Arial" charset="0"/>
              </a:defRPr>
            </a:lvl2pPr>
            <a:lvl3pPr marL="1138106" indent="-227621" eaLnBrk="0" hangingPunct="0">
              <a:spcBef>
                <a:spcPct val="30000"/>
              </a:spcBef>
              <a:defRPr sz="1200">
                <a:solidFill>
                  <a:schemeClr val="tx1"/>
                </a:solidFill>
                <a:latin typeface="Arial" charset="0"/>
              </a:defRPr>
            </a:lvl3pPr>
            <a:lvl4pPr marL="1593348" indent="-227621" eaLnBrk="0" hangingPunct="0">
              <a:spcBef>
                <a:spcPct val="30000"/>
              </a:spcBef>
              <a:defRPr sz="1200">
                <a:solidFill>
                  <a:schemeClr val="tx1"/>
                </a:solidFill>
                <a:latin typeface="Arial" charset="0"/>
              </a:defRPr>
            </a:lvl4pPr>
            <a:lvl5pPr marL="2048590" indent="-227621" eaLnBrk="0" hangingPunct="0">
              <a:spcBef>
                <a:spcPct val="30000"/>
              </a:spcBef>
              <a:defRPr sz="1200">
                <a:solidFill>
                  <a:schemeClr val="tx1"/>
                </a:solidFill>
                <a:latin typeface="Arial" charset="0"/>
              </a:defRPr>
            </a:lvl5pPr>
            <a:lvl6pPr marL="2503833" indent="-227621" eaLnBrk="0" fontAlgn="base" hangingPunct="0">
              <a:spcBef>
                <a:spcPct val="30000"/>
              </a:spcBef>
              <a:spcAft>
                <a:spcPct val="0"/>
              </a:spcAft>
              <a:defRPr sz="1200">
                <a:solidFill>
                  <a:schemeClr val="tx1"/>
                </a:solidFill>
                <a:latin typeface="Arial" charset="0"/>
              </a:defRPr>
            </a:lvl6pPr>
            <a:lvl7pPr marL="2959074" indent="-227621" eaLnBrk="0" fontAlgn="base" hangingPunct="0">
              <a:spcBef>
                <a:spcPct val="30000"/>
              </a:spcBef>
              <a:spcAft>
                <a:spcPct val="0"/>
              </a:spcAft>
              <a:defRPr sz="1200">
                <a:solidFill>
                  <a:schemeClr val="tx1"/>
                </a:solidFill>
                <a:latin typeface="Arial" charset="0"/>
              </a:defRPr>
            </a:lvl7pPr>
            <a:lvl8pPr marL="3414316" indent="-227621" eaLnBrk="0" fontAlgn="base" hangingPunct="0">
              <a:spcBef>
                <a:spcPct val="30000"/>
              </a:spcBef>
              <a:spcAft>
                <a:spcPct val="0"/>
              </a:spcAft>
              <a:defRPr sz="1200">
                <a:solidFill>
                  <a:schemeClr val="tx1"/>
                </a:solidFill>
                <a:latin typeface="Arial" charset="0"/>
              </a:defRPr>
            </a:lvl8pPr>
            <a:lvl9pPr marL="3869559" indent="-227621"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F958A9A-7CAD-4EBF-B745-A057B546FD88}" type="slidenum">
              <a:rPr lang="en-US" altLang="en-US" smtClean="0">
                <a:solidFill>
                  <a:prstClr val="black"/>
                </a:solidFill>
              </a:rPr>
              <a:pPr eaLnBrk="1" hangingPunct="1">
                <a:spcBef>
                  <a:spcPct val="0"/>
                </a:spcBef>
              </a:pPr>
              <a:t>11</a:t>
            </a:fld>
            <a:endParaRPr lang="en-US" altLang="en-US" smtClean="0">
              <a:solidFill>
                <a:prstClr val="black"/>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r>
              <a:rPr lang="en-US" altLang="en-US" smtClean="0"/>
              <a:t>I is absolute truth which has to be absolute and unchangeable</a:t>
            </a:r>
          </a:p>
          <a:p>
            <a:pPr eaLnBrk="1" hangingPunct="1"/>
            <a:r>
              <a:rPr lang="en-US" altLang="en-US" smtClean="0"/>
              <a:t>II is  how we feel about things – our preferences – but must be based on truth or it is only an opinion</a:t>
            </a:r>
          </a:p>
          <a:p>
            <a:pPr eaLnBrk="1" hangingPunct="1"/>
            <a:endParaRPr lang="en-US" altLang="en-US" smtClean="0"/>
          </a:p>
          <a:p>
            <a:pPr eaLnBrk="1" hangingPunct="1"/>
            <a:r>
              <a:rPr lang="en-US" altLang="en-US" smtClean="0"/>
              <a:t>III is how we live day by day – but it must be based on truth rather than emotion and feeling</a:t>
            </a:r>
          </a:p>
        </p:txBody>
      </p:sp>
    </p:spTree>
    <p:extLst>
      <p:ext uri="{BB962C8B-B14F-4D97-AF65-F5344CB8AC3E}">
        <p14:creationId xmlns:p14="http://schemas.microsoft.com/office/powerpoint/2010/main" val="2230381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9768" indent="-284526" eaLnBrk="0" hangingPunct="0">
              <a:spcBef>
                <a:spcPct val="30000"/>
              </a:spcBef>
              <a:defRPr sz="1200">
                <a:solidFill>
                  <a:schemeClr val="tx1"/>
                </a:solidFill>
                <a:latin typeface="Arial" charset="0"/>
              </a:defRPr>
            </a:lvl2pPr>
            <a:lvl3pPr marL="1138106" indent="-227621" eaLnBrk="0" hangingPunct="0">
              <a:spcBef>
                <a:spcPct val="30000"/>
              </a:spcBef>
              <a:defRPr sz="1200">
                <a:solidFill>
                  <a:schemeClr val="tx1"/>
                </a:solidFill>
                <a:latin typeface="Arial" charset="0"/>
              </a:defRPr>
            </a:lvl3pPr>
            <a:lvl4pPr marL="1593348" indent="-227621" eaLnBrk="0" hangingPunct="0">
              <a:spcBef>
                <a:spcPct val="30000"/>
              </a:spcBef>
              <a:defRPr sz="1200">
                <a:solidFill>
                  <a:schemeClr val="tx1"/>
                </a:solidFill>
                <a:latin typeface="Arial" charset="0"/>
              </a:defRPr>
            </a:lvl4pPr>
            <a:lvl5pPr marL="2048590" indent="-227621" eaLnBrk="0" hangingPunct="0">
              <a:spcBef>
                <a:spcPct val="30000"/>
              </a:spcBef>
              <a:defRPr sz="1200">
                <a:solidFill>
                  <a:schemeClr val="tx1"/>
                </a:solidFill>
                <a:latin typeface="Arial" charset="0"/>
              </a:defRPr>
            </a:lvl5pPr>
            <a:lvl6pPr marL="2503833" indent="-227621" eaLnBrk="0" fontAlgn="base" hangingPunct="0">
              <a:spcBef>
                <a:spcPct val="30000"/>
              </a:spcBef>
              <a:spcAft>
                <a:spcPct val="0"/>
              </a:spcAft>
              <a:defRPr sz="1200">
                <a:solidFill>
                  <a:schemeClr val="tx1"/>
                </a:solidFill>
                <a:latin typeface="Arial" charset="0"/>
              </a:defRPr>
            </a:lvl6pPr>
            <a:lvl7pPr marL="2959074" indent="-227621" eaLnBrk="0" fontAlgn="base" hangingPunct="0">
              <a:spcBef>
                <a:spcPct val="30000"/>
              </a:spcBef>
              <a:spcAft>
                <a:spcPct val="0"/>
              </a:spcAft>
              <a:defRPr sz="1200">
                <a:solidFill>
                  <a:schemeClr val="tx1"/>
                </a:solidFill>
                <a:latin typeface="Arial" charset="0"/>
              </a:defRPr>
            </a:lvl7pPr>
            <a:lvl8pPr marL="3414316" indent="-227621" eaLnBrk="0" fontAlgn="base" hangingPunct="0">
              <a:spcBef>
                <a:spcPct val="30000"/>
              </a:spcBef>
              <a:spcAft>
                <a:spcPct val="0"/>
              </a:spcAft>
              <a:defRPr sz="1200">
                <a:solidFill>
                  <a:schemeClr val="tx1"/>
                </a:solidFill>
                <a:latin typeface="Arial" charset="0"/>
              </a:defRPr>
            </a:lvl8pPr>
            <a:lvl9pPr marL="3869559" indent="-227621"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F958A9A-7CAD-4EBF-B745-A057B546FD88}" type="slidenum">
              <a:rPr lang="en-US" altLang="en-US" smtClean="0">
                <a:solidFill>
                  <a:prstClr val="black"/>
                </a:solidFill>
              </a:rPr>
              <a:pPr eaLnBrk="1" hangingPunct="1">
                <a:spcBef>
                  <a:spcPct val="0"/>
                </a:spcBef>
              </a:pPr>
              <a:t>13</a:t>
            </a:fld>
            <a:endParaRPr lang="en-US" altLang="en-US" smtClean="0">
              <a:solidFill>
                <a:prstClr val="black"/>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r>
              <a:rPr lang="en-US" altLang="en-US" smtClean="0"/>
              <a:t>I is absolute truth which has to be absolute and unchangeable</a:t>
            </a:r>
          </a:p>
          <a:p>
            <a:pPr eaLnBrk="1" hangingPunct="1"/>
            <a:r>
              <a:rPr lang="en-US" altLang="en-US" smtClean="0"/>
              <a:t>II is  how we feel about things – our preferences – but must be based on truth or it is only an opinion</a:t>
            </a:r>
          </a:p>
          <a:p>
            <a:pPr eaLnBrk="1" hangingPunct="1"/>
            <a:endParaRPr lang="en-US" altLang="en-US" smtClean="0"/>
          </a:p>
          <a:p>
            <a:pPr eaLnBrk="1" hangingPunct="1"/>
            <a:r>
              <a:rPr lang="en-US" altLang="en-US" smtClean="0"/>
              <a:t>III is how we live day by day – but it must be based on truth rather than emotion and feeling</a:t>
            </a:r>
          </a:p>
        </p:txBody>
      </p:sp>
    </p:spTree>
    <p:extLst>
      <p:ext uri="{BB962C8B-B14F-4D97-AF65-F5344CB8AC3E}">
        <p14:creationId xmlns:p14="http://schemas.microsoft.com/office/powerpoint/2010/main" val="2230381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9768" indent="-284526" eaLnBrk="0" hangingPunct="0">
              <a:spcBef>
                <a:spcPct val="30000"/>
              </a:spcBef>
              <a:defRPr sz="1200">
                <a:solidFill>
                  <a:schemeClr val="tx1"/>
                </a:solidFill>
                <a:latin typeface="Arial" charset="0"/>
              </a:defRPr>
            </a:lvl2pPr>
            <a:lvl3pPr marL="1138106" indent="-227621" eaLnBrk="0" hangingPunct="0">
              <a:spcBef>
                <a:spcPct val="30000"/>
              </a:spcBef>
              <a:defRPr sz="1200">
                <a:solidFill>
                  <a:schemeClr val="tx1"/>
                </a:solidFill>
                <a:latin typeface="Arial" charset="0"/>
              </a:defRPr>
            </a:lvl3pPr>
            <a:lvl4pPr marL="1593348" indent="-227621" eaLnBrk="0" hangingPunct="0">
              <a:spcBef>
                <a:spcPct val="30000"/>
              </a:spcBef>
              <a:defRPr sz="1200">
                <a:solidFill>
                  <a:schemeClr val="tx1"/>
                </a:solidFill>
                <a:latin typeface="Arial" charset="0"/>
              </a:defRPr>
            </a:lvl4pPr>
            <a:lvl5pPr marL="2048590" indent="-227621" eaLnBrk="0" hangingPunct="0">
              <a:spcBef>
                <a:spcPct val="30000"/>
              </a:spcBef>
              <a:defRPr sz="1200">
                <a:solidFill>
                  <a:schemeClr val="tx1"/>
                </a:solidFill>
                <a:latin typeface="Arial" charset="0"/>
              </a:defRPr>
            </a:lvl5pPr>
            <a:lvl6pPr marL="2503833" indent="-227621" eaLnBrk="0" fontAlgn="base" hangingPunct="0">
              <a:spcBef>
                <a:spcPct val="30000"/>
              </a:spcBef>
              <a:spcAft>
                <a:spcPct val="0"/>
              </a:spcAft>
              <a:defRPr sz="1200">
                <a:solidFill>
                  <a:schemeClr val="tx1"/>
                </a:solidFill>
                <a:latin typeface="Arial" charset="0"/>
              </a:defRPr>
            </a:lvl6pPr>
            <a:lvl7pPr marL="2959074" indent="-227621" eaLnBrk="0" fontAlgn="base" hangingPunct="0">
              <a:spcBef>
                <a:spcPct val="30000"/>
              </a:spcBef>
              <a:spcAft>
                <a:spcPct val="0"/>
              </a:spcAft>
              <a:defRPr sz="1200">
                <a:solidFill>
                  <a:schemeClr val="tx1"/>
                </a:solidFill>
                <a:latin typeface="Arial" charset="0"/>
              </a:defRPr>
            </a:lvl7pPr>
            <a:lvl8pPr marL="3414316" indent="-227621" eaLnBrk="0" fontAlgn="base" hangingPunct="0">
              <a:spcBef>
                <a:spcPct val="30000"/>
              </a:spcBef>
              <a:spcAft>
                <a:spcPct val="0"/>
              </a:spcAft>
              <a:defRPr sz="1200">
                <a:solidFill>
                  <a:schemeClr val="tx1"/>
                </a:solidFill>
                <a:latin typeface="Arial" charset="0"/>
              </a:defRPr>
            </a:lvl8pPr>
            <a:lvl9pPr marL="3869559" indent="-227621"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F958A9A-7CAD-4EBF-B745-A057B546FD88}" type="slidenum">
              <a:rPr lang="en-US" altLang="en-US" smtClean="0">
                <a:solidFill>
                  <a:prstClr val="black"/>
                </a:solidFill>
              </a:rPr>
              <a:pPr eaLnBrk="1" hangingPunct="1">
                <a:spcBef>
                  <a:spcPct val="0"/>
                </a:spcBef>
              </a:pPr>
              <a:t>15</a:t>
            </a:fld>
            <a:endParaRPr lang="en-US" altLang="en-US" smtClean="0">
              <a:solidFill>
                <a:prstClr val="black"/>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r>
              <a:rPr lang="en-US" altLang="en-US" smtClean="0"/>
              <a:t>I is absolute truth which has to be absolute and unchangeable</a:t>
            </a:r>
          </a:p>
          <a:p>
            <a:pPr eaLnBrk="1" hangingPunct="1"/>
            <a:r>
              <a:rPr lang="en-US" altLang="en-US" smtClean="0"/>
              <a:t>II is  how we feel about things – our preferences – but must be based on truth or it is only an opinion</a:t>
            </a:r>
          </a:p>
          <a:p>
            <a:pPr eaLnBrk="1" hangingPunct="1"/>
            <a:endParaRPr lang="en-US" altLang="en-US" smtClean="0"/>
          </a:p>
          <a:p>
            <a:pPr eaLnBrk="1" hangingPunct="1"/>
            <a:r>
              <a:rPr lang="en-US" altLang="en-US" smtClean="0"/>
              <a:t>III is how we live day by day – but it must be based on truth rather than emotion and feeling</a:t>
            </a:r>
          </a:p>
        </p:txBody>
      </p:sp>
    </p:spTree>
    <p:extLst>
      <p:ext uri="{BB962C8B-B14F-4D97-AF65-F5344CB8AC3E}">
        <p14:creationId xmlns:p14="http://schemas.microsoft.com/office/powerpoint/2010/main" val="2295409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9768" indent="-284526" eaLnBrk="0" hangingPunct="0">
              <a:spcBef>
                <a:spcPct val="30000"/>
              </a:spcBef>
              <a:defRPr sz="1200">
                <a:solidFill>
                  <a:schemeClr val="tx1"/>
                </a:solidFill>
                <a:latin typeface="Arial" charset="0"/>
              </a:defRPr>
            </a:lvl2pPr>
            <a:lvl3pPr marL="1138106" indent="-227621" eaLnBrk="0" hangingPunct="0">
              <a:spcBef>
                <a:spcPct val="30000"/>
              </a:spcBef>
              <a:defRPr sz="1200">
                <a:solidFill>
                  <a:schemeClr val="tx1"/>
                </a:solidFill>
                <a:latin typeface="Arial" charset="0"/>
              </a:defRPr>
            </a:lvl3pPr>
            <a:lvl4pPr marL="1593348" indent="-227621" eaLnBrk="0" hangingPunct="0">
              <a:spcBef>
                <a:spcPct val="30000"/>
              </a:spcBef>
              <a:defRPr sz="1200">
                <a:solidFill>
                  <a:schemeClr val="tx1"/>
                </a:solidFill>
                <a:latin typeface="Arial" charset="0"/>
              </a:defRPr>
            </a:lvl4pPr>
            <a:lvl5pPr marL="2048590" indent="-227621" eaLnBrk="0" hangingPunct="0">
              <a:spcBef>
                <a:spcPct val="30000"/>
              </a:spcBef>
              <a:defRPr sz="1200">
                <a:solidFill>
                  <a:schemeClr val="tx1"/>
                </a:solidFill>
                <a:latin typeface="Arial" charset="0"/>
              </a:defRPr>
            </a:lvl5pPr>
            <a:lvl6pPr marL="2503833" indent="-227621" eaLnBrk="0" fontAlgn="base" hangingPunct="0">
              <a:spcBef>
                <a:spcPct val="30000"/>
              </a:spcBef>
              <a:spcAft>
                <a:spcPct val="0"/>
              </a:spcAft>
              <a:defRPr sz="1200">
                <a:solidFill>
                  <a:schemeClr val="tx1"/>
                </a:solidFill>
                <a:latin typeface="Arial" charset="0"/>
              </a:defRPr>
            </a:lvl6pPr>
            <a:lvl7pPr marL="2959074" indent="-227621" eaLnBrk="0" fontAlgn="base" hangingPunct="0">
              <a:spcBef>
                <a:spcPct val="30000"/>
              </a:spcBef>
              <a:spcAft>
                <a:spcPct val="0"/>
              </a:spcAft>
              <a:defRPr sz="1200">
                <a:solidFill>
                  <a:schemeClr val="tx1"/>
                </a:solidFill>
                <a:latin typeface="Arial" charset="0"/>
              </a:defRPr>
            </a:lvl7pPr>
            <a:lvl8pPr marL="3414316" indent="-227621" eaLnBrk="0" fontAlgn="base" hangingPunct="0">
              <a:spcBef>
                <a:spcPct val="30000"/>
              </a:spcBef>
              <a:spcAft>
                <a:spcPct val="0"/>
              </a:spcAft>
              <a:defRPr sz="1200">
                <a:solidFill>
                  <a:schemeClr val="tx1"/>
                </a:solidFill>
                <a:latin typeface="Arial" charset="0"/>
              </a:defRPr>
            </a:lvl8pPr>
            <a:lvl9pPr marL="3869559" indent="-227621"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F958A9A-7CAD-4EBF-B745-A057B546FD88}" type="slidenum">
              <a:rPr lang="en-US" altLang="en-US" smtClean="0">
                <a:solidFill>
                  <a:prstClr val="black"/>
                </a:solidFill>
              </a:rPr>
              <a:pPr eaLnBrk="1" hangingPunct="1">
                <a:spcBef>
                  <a:spcPct val="0"/>
                </a:spcBef>
              </a:pPr>
              <a:t>30</a:t>
            </a:fld>
            <a:endParaRPr lang="en-US" altLang="en-US" smtClean="0">
              <a:solidFill>
                <a:prstClr val="black"/>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r>
              <a:rPr lang="en-US" altLang="en-US" smtClean="0"/>
              <a:t>I is absolute truth which has to be absolute and unchangeable</a:t>
            </a:r>
          </a:p>
          <a:p>
            <a:pPr eaLnBrk="1" hangingPunct="1"/>
            <a:r>
              <a:rPr lang="en-US" altLang="en-US" smtClean="0"/>
              <a:t>II is  how we feel about things – our preferences – but must be based on truth or it is only an opinion</a:t>
            </a:r>
          </a:p>
          <a:p>
            <a:pPr eaLnBrk="1" hangingPunct="1"/>
            <a:endParaRPr lang="en-US" altLang="en-US" smtClean="0"/>
          </a:p>
          <a:p>
            <a:pPr eaLnBrk="1" hangingPunct="1"/>
            <a:r>
              <a:rPr lang="en-US" altLang="en-US" smtClean="0"/>
              <a:t>III is how we live day by day – but it must be based on truth rather than emotion and feeling</a:t>
            </a:r>
          </a:p>
        </p:txBody>
      </p:sp>
    </p:spTree>
    <p:extLst>
      <p:ext uri="{BB962C8B-B14F-4D97-AF65-F5344CB8AC3E}">
        <p14:creationId xmlns:p14="http://schemas.microsoft.com/office/powerpoint/2010/main" val="2230381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C43948-0F1E-4736-9559-5877DA9CB108}" type="datetime1">
              <a:rPr lang="en-US" smtClean="0"/>
              <a:t>6/5/2016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2D3EB1-FB1F-49BE-B610-6C635D6C605E}" type="slidenum">
              <a:rPr lang="en-US" smtClean="0"/>
              <a:t>‹#›</a:t>
            </a:fld>
            <a:endParaRPr lang="en-US"/>
          </a:p>
        </p:txBody>
      </p:sp>
    </p:spTree>
    <p:extLst>
      <p:ext uri="{BB962C8B-B14F-4D97-AF65-F5344CB8AC3E}">
        <p14:creationId xmlns:p14="http://schemas.microsoft.com/office/powerpoint/2010/main" val="1061397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2EFF80-C3EE-4C11-BFD3-607B940CEF85}" type="datetime1">
              <a:rPr lang="en-US" smtClean="0"/>
              <a:t>6/5/2016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2D3EB1-FB1F-49BE-B610-6C635D6C605E}" type="slidenum">
              <a:rPr lang="en-US" smtClean="0"/>
              <a:t>‹#›</a:t>
            </a:fld>
            <a:endParaRPr lang="en-US"/>
          </a:p>
        </p:txBody>
      </p:sp>
    </p:spTree>
    <p:extLst>
      <p:ext uri="{BB962C8B-B14F-4D97-AF65-F5344CB8AC3E}">
        <p14:creationId xmlns:p14="http://schemas.microsoft.com/office/powerpoint/2010/main" val="924008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8B12CF-4906-44EF-B782-7F6C65F8EDBB}" type="datetime1">
              <a:rPr lang="en-US" smtClean="0"/>
              <a:t>6/5/2016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2D3EB1-FB1F-49BE-B610-6C635D6C605E}" type="slidenum">
              <a:rPr lang="en-US" smtClean="0"/>
              <a:t>‹#›</a:t>
            </a:fld>
            <a:endParaRPr lang="en-US"/>
          </a:p>
        </p:txBody>
      </p:sp>
    </p:spTree>
    <p:extLst>
      <p:ext uri="{BB962C8B-B14F-4D97-AF65-F5344CB8AC3E}">
        <p14:creationId xmlns:p14="http://schemas.microsoft.com/office/powerpoint/2010/main" val="3564884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A8F2AF-32E4-49FB-B40A-A0F776278B13}" type="datetime1">
              <a:rPr lang="en-US" smtClean="0"/>
              <a:t>6/5/2016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2D3EB1-FB1F-49BE-B610-6C635D6C605E}" type="slidenum">
              <a:rPr lang="en-US" smtClean="0"/>
              <a:t>‹#›</a:t>
            </a:fld>
            <a:endParaRPr lang="en-US"/>
          </a:p>
        </p:txBody>
      </p:sp>
    </p:spTree>
    <p:extLst>
      <p:ext uri="{BB962C8B-B14F-4D97-AF65-F5344CB8AC3E}">
        <p14:creationId xmlns:p14="http://schemas.microsoft.com/office/powerpoint/2010/main" val="631544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C8B353-31F8-42CD-A5B5-2F26FF9BA62E}" type="datetime1">
              <a:rPr lang="en-US" smtClean="0"/>
              <a:t>6/5/2016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2D3EB1-FB1F-49BE-B610-6C635D6C605E}" type="slidenum">
              <a:rPr lang="en-US" smtClean="0"/>
              <a:t>‹#›</a:t>
            </a:fld>
            <a:endParaRPr lang="en-US"/>
          </a:p>
        </p:txBody>
      </p:sp>
    </p:spTree>
    <p:extLst>
      <p:ext uri="{BB962C8B-B14F-4D97-AF65-F5344CB8AC3E}">
        <p14:creationId xmlns:p14="http://schemas.microsoft.com/office/powerpoint/2010/main" val="2850033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1B3276-7237-4980-9455-FA94E84EEB9B}" type="datetime1">
              <a:rPr lang="en-US" smtClean="0"/>
              <a:t>6/5/2016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2D3EB1-FB1F-49BE-B610-6C635D6C605E}" type="slidenum">
              <a:rPr lang="en-US" smtClean="0"/>
              <a:t>‹#›</a:t>
            </a:fld>
            <a:endParaRPr lang="en-US"/>
          </a:p>
        </p:txBody>
      </p:sp>
    </p:spTree>
    <p:extLst>
      <p:ext uri="{BB962C8B-B14F-4D97-AF65-F5344CB8AC3E}">
        <p14:creationId xmlns:p14="http://schemas.microsoft.com/office/powerpoint/2010/main" val="2841659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96744E-ACE9-4A86-BCBA-442C5AC4D291}" type="datetime1">
              <a:rPr lang="en-US" smtClean="0"/>
              <a:t>6/5/2016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2D3EB1-FB1F-49BE-B610-6C635D6C605E}" type="slidenum">
              <a:rPr lang="en-US" smtClean="0"/>
              <a:t>‹#›</a:t>
            </a:fld>
            <a:endParaRPr lang="en-US"/>
          </a:p>
        </p:txBody>
      </p:sp>
    </p:spTree>
    <p:extLst>
      <p:ext uri="{BB962C8B-B14F-4D97-AF65-F5344CB8AC3E}">
        <p14:creationId xmlns:p14="http://schemas.microsoft.com/office/powerpoint/2010/main" val="3635158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B89AA0-6698-40EF-8D0E-238BE7F91658}" type="datetime1">
              <a:rPr lang="en-US" smtClean="0"/>
              <a:t>6/5/2016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2D3EB1-FB1F-49BE-B610-6C635D6C605E}" type="slidenum">
              <a:rPr lang="en-US" smtClean="0"/>
              <a:t>‹#›</a:t>
            </a:fld>
            <a:endParaRPr lang="en-US"/>
          </a:p>
        </p:txBody>
      </p:sp>
    </p:spTree>
    <p:extLst>
      <p:ext uri="{BB962C8B-B14F-4D97-AF65-F5344CB8AC3E}">
        <p14:creationId xmlns:p14="http://schemas.microsoft.com/office/powerpoint/2010/main" val="422473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5E89BF-25EC-4B16-B6BF-9AED27807D13}" type="datetime1">
              <a:rPr lang="en-US" smtClean="0"/>
              <a:t>6/5/2016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2D3EB1-FB1F-49BE-B610-6C635D6C605E}" type="slidenum">
              <a:rPr lang="en-US" smtClean="0"/>
              <a:t>‹#›</a:t>
            </a:fld>
            <a:endParaRPr lang="en-US"/>
          </a:p>
        </p:txBody>
      </p:sp>
    </p:spTree>
    <p:extLst>
      <p:ext uri="{BB962C8B-B14F-4D97-AF65-F5344CB8AC3E}">
        <p14:creationId xmlns:p14="http://schemas.microsoft.com/office/powerpoint/2010/main" val="3290489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83A38A-CA15-4AE2-B27E-EBA4CAC69C6F}" type="datetime1">
              <a:rPr lang="en-US" smtClean="0"/>
              <a:t>6/5/2016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2D3EB1-FB1F-49BE-B610-6C635D6C605E}" type="slidenum">
              <a:rPr lang="en-US" smtClean="0"/>
              <a:t>‹#›</a:t>
            </a:fld>
            <a:endParaRPr lang="en-US"/>
          </a:p>
        </p:txBody>
      </p:sp>
    </p:spTree>
    <p:extLst>
      <p:ext uri="{BB962C8B-B14F-4D97-AF65-F5344CB8AC3E}">
        <p14:creationId xmlns:p14="http://schemas.microsoft.com/office/powerpoint/2010/main" val="1462571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672033-6D5E-4C45-B6DE-536BD0B76E09}" type="datetime1">
              <a:rPr lang="en-US" smtClean="0"/>
              <a:t>6/5/2016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2D3EB1-FB1F-49BE-B610-6C635D6C605E}" type="slidenum">
              <a:rPr lang="en-US" smtClean="0"/>
              <a:t>‹#›</a:t>
            </a:fld>
            <a:endParaRPr lang="en-US"/>
          </a:p>
        </p:txBody>
      </p:sp>
    </p:spTree>
    <p:extLst>
      <p:ext uri="{BB962C8B-B14F-4D97-AF65-F5344CB8AC3E}">
        <p14:creationId xmlns:p14="http://schemas.microsoft.com/office/powerpoint/2010/main" val="1498613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8D808A-0D8C-495F-9482-DE906D48DE79}" type="datetime1">
              <a:rPr lang="en-US" smtClean="0">
                <a:solidFill>
                  <a:prstClr val="black">
                    <a:tint val="75000"/>
                  </a:prstClr>
                </a:solidFill>
              </a:rPr>
              <a:pPr/>
              <a:t>6/5/2016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2D3EB1-FB1F-49BE-B610-6C635D6C605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542353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7.xml"/><Relationship Id="rId4" Type="http://schemas.microsoft.com/office/2007/relationships/hdphoto" Target="../media/hdphoto1.wdp"/></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2D3EB1-FB1F-49BE-B610-6C635D6C605E}" type="slidenum">
              <a:rPr lang="en-US" smtClean="0"/>
              <a:t>1</a:t>
            </a:fld>
            <a:endParaRPr lang="en-US"/>
          </a:p>
        </p:txBody>
      </p:sp>
    </p:spTree>
    <p:extLst>
      <p:ext uri="{BB962C8B-B14F-4D97-AF65-F5344CB8AC3E}">
        <p14:creationId xmlns:p14="http://schemas.microsoft.com/office/powerpoint/2010/main" val="28329338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219200"/>
            <a:ext cx="6477000" cy="1600438"/>
          </a:xfrm>
          <a:prstGeom prst="rect">
            <a:avLst/>
          </a:prstGeom>
          <a:noFill/>
        </p:spPr>
        <p:txBody>
          <a:bodyPr wrap="square" rtlCol="0">
            <a:spAutoFit/>
          </a:bodyPr>
          <a:lstStyle/>
          <a:p>
            <a:r>
              <a:rPr lang="en-US" sz="2000" dirty="0"/>
              <a:t>Immediately after the tribulation of those days shall the sun be darkened, and the moon shall not give her light, and the stars shall fall from heaven, and the powers of the heavens shall be shaken: </a:t>
            </a:r>
            <a:r>
              <a:rPr lang="en-US" sz="2000" dirty="0" smtClean="0"/>
              <a:t>(</a:t>
            </a:r>
            <a:r>
              <a:rPr lang="en-US" sz="2000" dirty="0"/>
              <a:t>Mat 24:29 KJV)</a:t>
            </a:r>
          </a:p>
          <a:p>
            <a:endParaRPr lang="en-US" dirty="0"/>
          </a:p>
        </p:txBody>
      </p:sp>
      <p:sp>
        <p:nvSpPr>
          <p:cNvPr id="3" name="TextBox 2"/>
          <p:cNvSpPr txBox="1"/>
          <p:nvPr/>
        </p:nvSpPr>
        <p:spPr>
          <a:xfrm flipH="1">
            <a:off x="1114819" y="3962400"/>
            <a:ext cx="5454069" cy="400110"/>
          </a:xfrm>
          <a:prstGeom prst="rect">
            <a:avLst/>
          </a:prstGeom>
          <a:noFill/>
        </p:spPr>
        <p:txBody>
          <a:bodyPr wrap="square" rtlCol="0">
            <a:spAutoFit/>
          </a:bodyPr>
          <a:lstStyle/>
          <a:p>
            <a:r>
              <a:rPr lang="en-US" sz="2000" dirty="0" smtClean="0"/>
              <a:t>This did not happen in A.D. 36!!</a:t>
            </a:r>
            <a:endParaRPr lang="en-US" sz="2000" dirty="0"/>
          </a:p>
        </p:txBody>
      </p:sp>
    </p:spTree>
    <p:extLst>
      <p:ext uri="{BB962C8B-B14F-4D97-AF65-F5344CB8AC3E}">
        <p14:creationId xmlns:p14="http://schemas.microsoft.com/office/powerpoint/2010/main" val="3304559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Text Box 16"/>
          <p:cNvSpPr txBox="1">
            <a:spLocks noChangeArrowheads="1"/>
          </p:cNvSpPr>
          <p:nvPr/>
        </p:nvSpPr>
        <p:spPr bwMode="auto">
          <a:xfrm>
            <a:off x="1319213" y="0"/>
            <a:ext cx="6705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4000">
                <a:solidFill>
                  <a:prstClr val="black"/>
                </a:solidFill>
              </a:rPr>
              <a:t>Levels of Philosophy</a:t>
            </a:r>
          </a:p>
        </p:txBody>
      </p:sp>
      <p:grpSp>
        <p:nvGrpSpPr>
          <p:cNvPr id="3" name="Group 2"/>
          <p:cNvGrpSpPr/>
          <p:nvPr/>
        </p:nvGrpSpPr>
        <p:grpSpPr>
          <a:xfrm>
            <a:off x="2593181" y="2753935"/>
            <a:ext cx="4413250" cy="2059682"/>
            <a:chOff x="1545868" y="2747977"/>
            <a:chExt cx="4413250" cy="2059682"/>
          </a:xfrm>
        </p:grpSpPr>
        <p:sp>
          <p:nvSpPr>
            <p:cNvPr id="3089" name="AutoShape 6"/>
            <p:cNvSpPr>
              <a:spLocks noChangeArrowheads="1"/>
            </p:cNvSpPr>
            <p:nvPr/>
          </p:nvSpPr>
          <p:spPr bwMode="auto">
            <a:xfrm rot="10800000">
              <a:off x="1545868" y="2827832"/>
              <a:ext cx="4413250" cy="1979827"/>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500 w 21600"/>
                <a:gd name="T13" fmla="*/ 4505 h 21600"/>
                <a:gd name="T14" fmla="*/ 17100 w 21600"/>
                <a:gd name="T15" fmla="*/ 1710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FFFF"/>
            </a:solidFill>
            <a:ln w="9525">
              <a:solidFill>
                <a:srgbClr val="000000"/>
              </a:solidFill>
              <a:miter lim="800000"/>
              <a:headEnd/>
              <a:tailEnd/>
            </a:ln>
          </p:spPr>
          <p:txBody>
            <a:bodyPr/>
            <a:lstStyle/>
            <a:p>
              <a:endParaRPr lang="en-US">
                <a:solidFill>
                  <a:prstClr val="black"/>
                </a:solidFill>
              </a:endParaRPr>
            </a:p>
          </p:txBody>
        </p:sp>
        <p:sp>
          <p:nvSpPr>
            <p:cNvPr id="3077" name="Text Box 13"/>
            <p:cNvSpPr txBox="1">
              <a:spLocks noChangeArrowheads="1"/>
            </p:cNvSpPr>
            <p:nvPr/>
          </p:nvSpPr>
          <p:spPr bwMode="auto">
            <a:xfrm>
              <a:off x="2647673" y="2747977"/>
              <a:ext cx="2209800" cy="365125"/>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dirty="0">
                  <a:solidFill>
                    <a:prstClr val="black"/>
                  </a:solidFill>
                </a:rPr>
                <a:t>BELIEF</a:t>
              </a:r>
              <a:endParaRPr lang="en-US" altLang="en-US" sz="2400" dirty="0">
                <a:solidFill>
                  <a:prstClr val="black"/>
                </a:solidFill>
              </a:endParaRPr>
            </a:p>
          </p:txBody>
        </p:sp>
        <p:sp>
          <p:nvSpPr>
            <p:cNvPr id="3081" name="TextBox 1"/>
            <p:cNvSpPr txBox="1">
              <a:spLocks noChangeArrowheads="1"/>
            </p:cNvSpPr>
            <p:nvPr/>
          </p:nvSpPr>
          <p:spPr bwMode="auto">
            <a:xfrm>
              <a:off x="2511148" y="3119733"/>
              <a:ext cx="24828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b="1" dirty="0">
                  <a:solidFill>
                    <a:prstClr val="black"/>
                  </a:solidFill>
                </a:rPr>
                <a:t>TRUTH</a:t>
              </a:r>
              <a:r>
                <a:rPr lang="en-US" altLang="en-US" sz="1800" dirty="0">
                  <a:solidFill>
                    <a:prstClr val="black"/>
                  </a:solidFill>
                </a:rPr>
                <a:t>  in  Thought:</a:t>
              </a:r>
            </a:p>
            <a:p>
              <a:pPr algn="ctr" eaLnBrk="1" hangingPunct="1">
                <a:spcBef>
                  <a:spcPct val="0"/>
                </a:spcBef>
                <a:buFontTx/>
                <a:buNone/>
              </a:pPr>
              <a:r>
                <a:rPr lang="en-US" altLang="en-US" sz="1800" dirty="0" smtClean="0">
                  <a:solidFill>
                    <a:prstClr val="black"/>
                  </a:solidFill>
                </a:rPr>
                <a:t>Values   </a:t>
              </a:r>
              <a:r>
                <a:rPr lang="en-US" altLang="en-US" sz="1800" dirty="0">
                  <a:solidFill>
                    <a:prstClr val="black"/>
                  </a:solidFill>
                </a:rPr>
                <a:t>Ethics</a:t>
              </a:r>
            </a:p>
          </p:txBody>
        </p:sp>
        <p:sp>
          <p:nvSpPr>
            <p:cNvPr id="3083" name="TextBox 1"/>
            <p:cNvSpPr txBox="1">
              <a:spLocks noChangeArrowheads="1"/>
            </p:cNvSpPr>
            <p:nvPr/>
          </p:nvSpPr>
          <p:spPr bwMode="auto">
            <a:xfrm>
              <a:off x="2714349" y="3788569"/>
              <a:ext cx="254345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b="1" dirty="0" smtClean="0">
                  <a:solidFill>
                    <a:prstClr val="black"/>
                  </a:solidFill>
                </a:rPr>
                <a:t>       EXPERIENCE</a:t>
              </a:r>
            </a:p>
            <a:p>
              <a:pPr eaLnBrk="1" hangingPunct="1">
                <a:spcBef>
                  <a:spcPct val="0"/>
                </a:spcBef>
                <a:buFontTx/>
                <a:buNone/>
              </a:pPr>
              <a:r>
                <a:rPr lang="en-US" altLang="en-US" sz="1800" b="1" dirty="0" smtClean="0">
                  <a:solidFill>
                    <a:prstClr val="black"/>
                  </a:solidFill>
                </a:rPr>
                <a:t>FEELING – EMOTION</a:t>
              </a:r>
              <a:endParaRPr lang="en-US" altLang="en-US" sz="1800" dirty="0">
                <a:solidFill>
                  <a:prstClr val="black"/>
                </a:solidFill>
              </a:endParaRPr>
            </a:p>
          </p:txBody>
        </p:sp>
      </p:grpSp>
      <p:grpSp>
        <p:nvGrpSpPr>
          <p:cNvPr id="2" name="Group 1"/>
          <p:cNvGrpSpPr/>
          <p:nvPr/>
        </p:nvGrpSpPr>
        <p:grpSpPr>
          <a:xfrm>
            <a:off x="3694986" y="214518"/>
            <a:ext cx="2284254" cy="2539418"/>
            <a:chOff x="4189987" y="128897"/>
            <a:chExt cx="2482453" cy="2362422"/>
          </a:xfrm>
        </p:grpSpPr>
        <p:sp>
          <p:nvSpPr>
            <p:cNvPr id="3088" name="AutoShape 5"/>
            <p:cNvSpPr>
              <a:spLocks noChangeArrowheads="1"/>
            </p:cNvSpPr>
            <p:nvPr/>
          </p:nvSpPr>
          <p:spPr bwMode="auto">
            <a:xfrm>
              <a:off x="4189987" y="128897"/>
              <a:ext cx="2482453" cy="2362422"/>
            </a:xfrm>
            <a:prstGeom prst="triangle">
              <a:avLst>
                <a:gd name="adj" fmla="val 50000"/>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solidFill>
                  <a:prstClr val="black"/>
                </a:solidFill>
              </a:endParaRPr>
            </a:p>
          </p:txBody>
        </p:sp>
        <p:sp>
          <p:nvSpPr>
            <p:cNvPr id="3079" name="Text Box 13"/>
            <p:cNvSpPr txBox="1">
              <a:spLocks noChangeArrowheads="1"/>
            </p:cNvSpPr>
            <p:nvPr/>
          </p:nvSpPr>
          <p:spPr bwMode="auto">
            <a:xfrm>
              <a:off x="4480604" y="701675"/>
              <a:ext cx="2110922" cy="403225"/>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dirty="0">
                  <a:solidFill>
                    <a:prstClr val="black"/>
                  </a:solidFill>
                </a:rPr>
                <a:t>BEHAVIOR</a:t>
              </a:r>
              <a:endParaRPr lang="en-US" altLang="en-US" sz="2400" dirty="0">
                <a:solidFill>
                  <a:prstClr val="black"/>
                </a:solidFill>
              </a:endParaRPr>
            </a:p>
          </p:txBody>
        </p:sp>
        <p:sp>
          <p:nvSpPr>
            <p:cNvPr id="3082" name="TextBox 2"/>
            <p:cNvSpPr txBox="1">
              <a:spLocks noChangeArrowheads="1"/>
            </p:cNvSpPr>
            <p:nvPr/>
          </p:nvSpPr>
          <p:spPr bwMode="auto">
            <a:xfrm>
              <a:off x="4480604" y="1125071"/>
              <a:ext cx="2110922" cy="601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b="1" dirty="0">
                  <a:solidFill>
                    <a:prstClr val="black"/>
                  </a:solidFill>
                </a:rPr>
                <a:t>TRUTH</a:t>
              </a:r>
              <a:r>
                <a:rPr lang="en-US" altLang="en-US" sz="1800" dirty="0">
                  <a:solidFill>
                    <a:prstClr val="black"/>
                  </a:solidFill>
                </a:rPr>
                <a:t> in</a:t>
              </a:r>
            </a:p>
            <a:p>
              <a:pPr algn="ctr" eaLnBrk="1" hangingPunct="1">
                <a:spcBef>
                  <a:spcPct val="0"/>
                </a:spcBef>
                <a:buFontTx/>
                <a:buNone/>
              </a:pPr>
              <a:r>
                <a:rPr lang="en-US" altLang="en-US" sz="1800" dirty="0">
                  <a:solidFill>
                    <a:prstClr val="black"/>
                  </a:solidFill>
                </a:rPr>
                <a:t>Practice</a:t>
              </a:r>
            </a:p>
          </p:txBody>
        </p:sp>
        <p:sp>
          <p:nvSpPr>
            <p:cNvPr id="3084" name="TextBox 1"/>
            <p:cNvSpPr txBox="1">
              <a:spLocks noChangeArrowheads="1"/>
            </p:cNvSpPr>
            <p:nvPr/>
          </p:nvSpPr>
          <p:spPr bwMode="auto">
            <a:xfrm>
              <a:off x="4870920" y="1862138"/>
              <a:ext cx="1282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dirty="0">
                  <a:solidFill>
                    <a:prstClr val="black"/>
                  </a:solidFill>
                </a:rPr>
                <a:t>CHOICES</a:t>
              </a:r>
            </a:p>
          </p:txBody>
        </p:sp>
      </p:grpSp>
      <p:sp>
        <p:nvSpPr>
          <p:cNvPr id="3085" name="TextBox 1"/>
          <p:cNvSpPr txBox="1">
            <a:spLocks noChangeArrowheads="1"/>
          </p:cNvSpPr>
          <p:nvPr/>
        </p:nvSpPr>
        <p:spPr bwMode="auto">
          <a:xfrm>
            <a:off x="8024813" y="6638925"/>
            <a:ext cx="10604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800">
                <a:solidFill>
                  <a:prstClr val="black"/>
                </a:solidFill>
              </a:rPr>
              <a:t>kjp/rzim</a:t>
            </a:r>
          </a:p>
        </p:txBody>
      </p:sp>
      <p:sp>
        <p:nvSpPr>
          <p:cNvPr id="5" name="TextBox 4"/>
          <p:cNvSpPr txBox="1"/>
          <p:nvPr/>
        </p:nvSpPr>
        <p:spPr>
          <a:xfrm>
            <a:off x="1219200" y="4813618"/>
            <a:ext cx="7086600" cy="369332"/>
          </a:xfrm>
          <a:prstGeom prst="rect">
            <a:avLst/>
          </a:prstGeom>
          <a:noFill/>
        </p:spPr>
        <p:txBody>
          <a:bodyPr wrap="square" rtlCol="0">
            <a:spAutoFit/>
          </a:bodyPr>
          <a:lstStyle/>
          <a:p>
            <a:r>
              <a:rPr lang="en-US" dirty="0" smtClean="0"/>
              <a:t>Eve:  Satan changed her belief a second time</a:t>
            </a:r>
          </a:p>
        </p:txBody>
      </p:sp>
      <p:sp>
        <p:nvSpPr>
          <p:cNvPr id="6" name="TextBox 5"/>
          <p:cNvSpPr txBox="1"/>
          <p:nvPr/>
        </p:nvSpPr>
        <p:spPr>
          <a:xfrm>
            <a:off x="1219200" y="5334000"/>
            <a:ext cx="7086600" cy="369332"/>
          </a:xfrm>
          <a:prstGeom prst="rect">
            <a:avLst/>
          </a:prstGeom>
          <a:noFill/>
        </p:spPr>
        <p:txBody>
          <a:bodyPr wrap="square" rtlCol="0">
            <a:spAutoFit/>
          </a:bodyPr>
          <a:lstStyle/>
          <a:p>
            <a:r>
              <a:rPr lang="en-US" dirty="0" smtClean="0"/>
              <a:t>7</a:t>
            </a:r>
            <a:r>
              <a:rPr lang="en-US" baseline="30000" dirty="0" smtClean="0"/>
              <a:t>th</a:t>
            </a:r>
            <a:r>
              <a:rPr lang="en-US" dirty="0" smtClean="0"/>
              <a:t> Day Adventism: Same book of Daniel – 70 weeks terminates in 1926</a:t>
            </a:r>
            <a:endParaRPr lang="en-US" dirty="0"/>
          </a:p>
        </p:txBody>
      </p:sp>
      <p:sp>
        <p:nvSpPr>
          <p:cNvPr id="7" name="TextBox 6"/>
          <p:cNvSpPr txBox="1"/>
          <p:nvPr/>
        </p:nvSpPr>
        <p:spPr>
          <a:xfrm>
            <a:off x="1219199" y="5943600"/>
            <a:ext cx="7086601" cy="369332"/>
          </a:xfrm>
          <a:prstGeom prst="rect">
            <a:avLst/>
          </a:prstGeom>
          <a:noFill/>
        </p:spPr>
        <p:txBody>
          <a:bodyPr wrap="square" rtlCol="0">
            <a:spAutoFit/>
          </a:bodyPr>
          <a:lstStyle/>
          <a:p>
            <a:r>
              <a:rPr lang="en-US" dirty="0" smtClean="0"/>
              <a:t>Jacob Arminius,  John Calvin: Free will of man and the sovereignty of God</a:t>
            </a:r>
            <a:endParaRPr lang="en-US" dirty="0"/>
          </a:p>
        </p:txBody>
      </p:sp>
    </p:spTree>
    <p:extLst>
      <p:ext uri="{BB962C8B-B14F-4D97-AF65-F5344CB8AC3E}">
        <p14:creationId xmlns:p14="http://schemas.microsoft.com/office/powerpoint/2010/main" val="3147665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447800"/>
            <a:ext cx="7364506" cy="707886"/>
          </a:xfrm>
          <a:prstGeom prst="rect">
            <a:avLst/>
          </a:prstGeom>
          <a:noFill/>
        </p:spPr>
        <p:txBody>
          <a:bodyPr wrap="square" rtlCol="0">
            <a:spAutoFit/>
          </a:bodyPr>
          <a:lstStyle/>
          <a:p>
            <a:r>
              <a:rPr lang="en-US" sz="2000" dirty="0"/>
              <a:t>No man can come to me, except the Father which hath sent me draw him: and I will raise him up at the last day. </a:t>
            </a:r>
            <a:r>
              <a:rPr lang="en-US" sz="2000" dirty="0" smtClean="0"/>
              <a:t>(</a:t>
            </a:r>
            <a:r>
              <a:rPr lang="en-US" sz="2000" dirty="0"/>
              <a:t>Joh 6:44 KJV</a:t>
            </a:r>
            <a:r>
              <a:rPr lang="en-US" sz="2000" dirty="0" smtClean="0"/>
              <a:t>)</a:t>
            </a:r>
            <a:endParaRPr lang="en-US" dirty="0"/>
          </a:p>
        </p:txBody>
      </p:sp>
      <p:sp>
        <p:nvSpPr>
          <p:cNvPr id="3" name="TextBox 2"/>
          <p:cNvSpPr txBox="1"/>
          <p:nvPr/>
        </p:nvSpPr>
        <p:spPr>
          <a:xfrm>
            <a:off x="1219200" y="2891733"/>
            <a:ext cx="7360024" cy="984885"/>
          </a:xfrm>
          <a:prstGeom prst="rect">
            <a:avLst/>
          </a:prstGeom>
          <a:noFill/>
        </p:spPr>
        <p:txBody>
          <a:bodyPr wrap="square" rtlCol="0">
            <a:spAutoFit/>
          </a:bodyPr>
          <a:lstStyle/>
          <a:p>
            <a:r>
              <a:rPr lang="en-US" sz="2000" dirty="0" smtClean="0"/>
              <a:t>And I, if I be lifted up from the earth, will draw all </a:t>
            </a:r>
            <a:r>
              <a:rPr lang="en-US" sz="2000" i="1" dirty="0" smtClean="0"/>
              <a:t>men</a:t>
            </a:r>
            <a:r>
              <a:rPr lang="en-US" sz="2000" dirty="0" smtClean="0"/>
              <a:t> unto me. </a:t>
            </a:r>
          </a:p>
          <a:p>
            <a:r>
              <a:rPr lang="en-US" sz="2000" dirty="0" smtClean="0"/>
              <a:t>(Joh 12:32 KJV)</a:t>
            </a:r>
          </a:p>
          <a:p>
            <a:endParaRPr lang="en-US" dirty="0"/>
          </a:p>
        </p:txBody>
      </p:sp>
      <p:sp>
        <p:nvSpPr>
          <p:cNvPr id="4" name="TextBox 3"/>
          <p:cNvSpPr txBox="1"/>
          <p:nvPr/>
        </p:nvSpPr>
        <p:spPr>
          <a:xfrm>
            <a:off x="1219200" y="838200"/>
            <a:ext cx="7010400" cy="400110"/>
          </a:xfrm>
          <a:prstGeom prst="rect">
            <a:avLst/>
          </a:prstGeom>
          <a:noFill/>
        </p:spPr>
        <p:txBody>
          <a:bodyPr wrap="square" rtlCol="0">
            <a:spAutoFit/>
          </a:bodyPr>
          <a:lstStyle/>
          <a:p>
            <a:r>
              <a:rPr lang="en-US" sz="2000" dirty="0"/>
              <a:t>Knowing, brethren </a:t>
            </a:r>
            <a:r>
              <a:rPr lang="en-US" sz="2000" dirty="0" smtClean="0"/>
              <a:t>beloved, </a:t>
            </a:r>
            <a:r>
              <a:rPr lang="en-US" sz="2000" dirty="0"/>
              <a:t>your election of God</a:t>
            </a:r>
            <a:r>
              <a:rPr lang="en-US" sz="2000" dirty="0" smtClean="0"/>
              <a:t>.  (</a:t>
            </a:r>
            <a:r>
              <a:rPr lang="en-US" sz="2000" dirty="0"/>
              <a:t>1Th 1:4 KJV</a:t>
            </a:r>
            <a:r>
              <a:rPr lang="en-US" sz="2000" dirty="0" smtClean="0"/>
              <a:t>)</a:t>
            </a:r>
            <a:endParaRPr lang="en-US" dirty="0"/>
          </a:p>
        </p:txBody>
      </p:sp>
      <p:sp>
        <p:nvSpPr>
          <p:cNvPr id="5" name="TextBox 4"/>
          <p:cNvSpPr txBox="1"/>
          <p:nvPr/>
        </p:nvSpPr>
        <p:spPr>
          <a:xfrm>
            <a:off x="1219200" y="3708737"/>
            <a:ext cx="7315200" cy="1015663"/>
          </a:xfrm>
          <a:prstGeom prst="rect">
            <a:avLst/>
          </a:prstGeom>
          <a:noFill/>
        </p:spPr>
        <p:txBody>
          <a:bodyPr wrap="square" rtlCol="0">
            <a:spAutoFit/>
          </a:bodyPr>
          <a:lstStyle/>
          <a:p>
            <a:r>
              <a:rPr lang="en-US" sz="2000" dirty="0"/>
              <a:t>For God so loved the world, that he gave his only begotten Son, that whosoever believeth in him should not perish, but have everlasting life. </a:t>
            </a:r>
            <a:r>
              <a:rPr lang="en-US" sz="2000" dirty="0" smtClean="0"/>
              <a:t>(</a:t>
            </a:r>
            <a:r>
              <a:rPr lang="en-US" sz="2000" dirty="0"/>
              <a:t>Joh 3:16 KJV</a:t>
            </a:r>
            <a:r>
              <a:rPr lang="en-US" sz="2000" dirty="0" smtClean="0"/>
              <a:t>)</a:t>
            </a:r>
            <a:endParaRPr lang="en-US" dirty="0"/>
          </a:p>
        </p:txBody>
      </p:sp>
      <p:sp>
        <p:nvSpPr>
          <p:cNvPr id="6" name="TextBox 5"/>
          <p:cNvSpPr txBox="1"/>
          <p:nvPr/>
        </p:nvSpPr>
        <p:spPr>
          <a:xfrm>
            <a:off x="784412" y="533400"/>
            <a:ext cx="4320988" cy="369332"/>
          </a:xfrm>
          <a:prstGeom prst="rect">
            <a:avLst/>
          </a:prstGeom>
          <a:noFill/>
        </p:spPr>
        <p:txBody>
          <a:bodyPr wrap="square" rtlCol="0">
            <a:spAutoFit/>
          </a:bodyPr>
          <a:lstStyle/>
          <a:p>
            <a:r>
              <a:rPr lang="en-US" dirty="0" smtClean="0"/>
              <a:t>Divine sovereignty</a:t>
            </a:r>
            <a:endParaRPr lang="en-US" dirty="0"/>
          </a:p>
        </p:txBody>
      </p:sp>
      <p:sp>
        <p:nvSpPr>
          <p:cNvPr id="7" name="TextBox 6"/>
          <p:cNvSpPr txBox="1"/>
          <p:nvPr/>
        </p:nvSpPr>
        <p:spPr>
          <a:xfrm>
            <a:off x="730624" y="2505925"/>
            <a:ext cx="3482788" cy="369332"/>
          </a:xfrm>
          <a:prstGeom prst="rect">
            <a:avLst/>
          </a:prstGeom>
          <a:noFill/>
        </p:spPr>
        <p:txBody>
          <a:bodyPr wrap="square" rtlCol="0">
            <a:spAutoFit/>
          </a:bodyPr>
          <a:lstStyle/>
          <a:p>
            <a:r>
              <a:rPr lang="en-US" dirty="0" smtClean="0"/>
              <a:t>Free will</a:t>
            </a:r>
            <a:endParaRPr lang="en-US" dirty="0"/>
          </a:p>
        </p:txBody>
      </p:sp>
      <p:sp>
        <p:nvSpPr>
          <p:cNvPr id="9" name="TextBox 8"/>
          <p:cNvSpPr txBox="1"/>
          <p:nvPr/>
        </p:nvSpPr>
        <p:spPr>
          <a:xfrm>
            <a:off x="2232212" y="5186082"/>
            <a:ext cx="5289176" cy="400110"/>
          </a:xfrm>
          <a:prstGeom prst="rect">
            <a:avLst/>
          </a:prstGeom>
          <a:noFill/>
        </p:spPr>
        <p:txBody>
          <a:bodyPr wrap="square" rtlCol="0">
            <a:spAutoFit/>
          </a:bodyPr>
          <a:lstStyle/>
          <a:p>
            <a:r>
              <a:rPr lang="en-US" sz="2000" dirty="0" smtClean="0"/>
              <a:t>Two men.  Two beliefs.  One Truth.</a:t>
            </a:r>
            <a:endParaRPr lang="en-US" sz="2000" dirty="0"/>
          </a:p>
        </p:txBody>
      </p:sp>
    </p:spTree>
    <p:extLst>
      <p:ext uri="{BB962C8B-B14F-4D97-AF65-F5344CB8AC3E}">
        <p14:creationId xmlns:p14="http://schemas.microsoft.com/office/powerpoint/2010/main" val="2853181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down)">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500" fill="hold"/>
                                        <p:tgtEl>
                                          <p:spTgt spid="9"/>
                                        </p:tgtEl>
                                        <p:attrNameLst>
                                          <p:attrName>ppt_w</p:attrName>
                                        </p:attrNameLst>
                                      </p:cBhvr>
                                      <p:tavLst>
                                        <p:tav tm="0">
                                          <p:val>
                                            <p:fltVal val="0"/>
                                          </p:val>
                                        </p:tav>
                                        <p:tav tm="100000">
                                          <p:val>
                                            <p:strVal val="#ppt_w"/>
                                          </p:val>
                                        </p:tav>
                                      </p:tavLst>
                                    </p:anim>
                                    <p:anim calcmode="lin" valueType="num">
                                      <p:cBhvr>
                                        <p:cTn id="34" dur="500" fill="hold"/>
                                        <p:tgtEl>
                                          <p:spTgt spid="9"/>
                                        </p:tgtEl>
                                        <p:attrNameLst>
                                          <p:attrName>ppt_h</p:attrName>
                                        </p:attrNameLst>
                                      </p:cBhvr>
                                      <p:tavLst>
                                        <p:tav tm="0">
                                          <p:val>
                                            <p:fltVal val="0"/>
                                          </p:val>
                                        </p:tav>
                                        <p:tav tm="100000">
                                          <p:val>
                                            <p:strVal val="#ppt_h"/>
                                          </p:val>
                                        </p:tav>
                                      </p:tavLst>
                                    </p:anim>
                                    <p:animEffect transition="in" filter="fade">
                                      <p:cBhvr>
                                        <p:cTn id="3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7"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Text Box 16"/>
          <p:cNvSpPr txBox="1">
            <a:spLocks noChangeArrowheads="1"/>
          </p:cNvSpPr>
          <p:nvPr/>
        </p:nvSpPr>
        <p:spPr bwMode="auto">
          <a:xfrm>
            <a:off x="1319213" y="0"/>
            <a:ext cx="6705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4000">
                <a:solidFill>
                  <a:prstClr val="black"/>
                </a:solidFill>
              </a:rPr>
              <a:t>Levels of Philosophy</a:t>
            </a:r>
          </a:p>
        </p:txBody>
      </p:sp>
      <p:grpSp>
        <p:nvGrpSpPr>
          <p:cNvPr id="3" name="Group 2"/>
          <p:cNvGrpSpPr/>
          <p:nvPr/>
        </p:nvGrpSpPr>
        <p:grpSpPr>
          <a:xfrm>
            <a:off x="2593181" y="2753935"/>
            <a:ext cx="4413250" cy="2059682"/>
            <a:chOff x="1545868" y="2747977"/>
            <a:chExt cx="4413250" cy="2059682"/>
          </a:xfrm>
        </p:grpSpPr>
        <p:sp>
          <p:nvSpPr>
            <p:cNvPr id="3089" name="AutoShape 6"/>
            <p:cNvSpPr>
              <a:spLocks noChangeArrowheads="1"/>
            </p:cNvSpPr>
            <p:nvPr/>
          </p:nvSpPr>
          <p:spPr bwMode="auto">
            <a:xfrm rot="10800000">
              <a:off x="1545868" y="2827832"/>
              <a:ext cx="4413250" cy="1979827"/>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500 w 21600"/>
                <a:gd name="T13" fmla="*/ 4505 h 21600"/>
                <a:gd name="T14" fmla="*/ 17100 w 21600"/>
                <a:gd name="T15" fmla="*/ 1710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FFFF"/>
            </a:solidFill>
            <a:ln w="9525">
              <a:solidFill>
                <a:srgbClr val="000000"/>
              </a:solidFill>
              <a:miter lim="800000"/>
              <a:headEnd/>
              <a:tailEnd/>
            </a:ln>
          </p:spPr>
          <p:txBody>
            <a:bodyPr/>
            <a:lstStyle/>
            <a:p>
              <a:endParaRPr lang="en-US">
                <a:solidFill>
                  <a:prstClr val="black"/>
                </a:solidFill>
              </a:endParaRPr>
            </a:p>
          </p:txBody>
        </p:sp>
        <p:sp>
          <p:nvSpPr>
            <p:cNvPr id="3077" name="Text Box 13"/>
            <p:cNvSpPr txBox="1">
              <a:spLocks noChangeArrowheads="1"/>
            </p:cNvSpPr>
            <p:nvPr/>
          </p:nvSpPr>
          <p:spPr bwMode="auto">
            <a:xfrm>
              <a:off x="2647673" y="2747977"/>
              <a:ext cx="2209800" cy="365125"/>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dirty="0">
                  <a:solidFill>
                    <a:prstClr val="black"/>
                  </a:solidFill>
                </a:rPr>
                <a:t>BELIEF</a:t>
              </a:r>
              <a:endParaRPr lang="en-US" altLang="en-US" sz="2400" dirty="0">
                <a:solidFill>
                  <a:prstClr val="black"/>
                </a:solidFill>
              </a:endParaRPr>
            </a:p>
          </p:txBody>
        </p:sp>
        <p:sp>
          <p:nvSpPr>
            <p:cNvPr id="3081" name="TextBox 1"/>
            <p:cNvSpPr txBox="1">
              <a:spLocks noChangeArrowheads="1"/>
            </p:cNvSpPr>
            <p:nvPr/>
          </p:nvSpPr>
          <p:spPr bwMode="auto">
            <a:xfrm>
              <a:off x="2511148" y="3119733"/>
              <a:ext cx="24828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b="1" dirty="0">
                  <a:solidFill>
                    <a:prstClr val="black"/>
                  </a:solidFill>
                </a:rPr>
                <a:t>TRUTH</a:t>
              </a:r>
              <a:r>
                <a:rPr lang="en-US" altLang="en-US" sz="1800" dirty="0">
                  <a:solidFill>
                    <a:prstClr val="black"/>
                  </a:solidFill>
                </a:rPr>
                <a:t>  in  Thought:</a:t>
              </a:r>
            </a:p>
            <a:p>
              <a:pPr algn="ctr" eaLnBrk="1" hangingPunct="1">
                <a:spcBef>
                  <a:spcPct val="0"/>
                </a:spcBef>
                <a:buFontTx/>
                <a:buNone/>
              </a:pPr>
              <a:r>
                <a:rPr lang="en-US" altLang="en-US" sz="1800" dirty="0" smtClean="0">
                  <a:solidFill>
                    <a:prstClr val="black"/>
                  </a:solidFill>
                </a:rPr>
                <a:t>Values   </a:t>
              </a:r>
              <a:r>
                <a:rPr lang="en-US" altLang="en-US" sz="1800" dirty="0">
                  <a:solidFill>
                    <a:prstClr val="black"/>
                  </a:solidFill>
                </a:rPr>
                <a:t>Ethics</a:t>
              </a:r>
            </a:p>
          </p:txBody>
        </p:sp>
        <p:sp>
          <p:nvSpPr>
            <p:cNvPr id="3083" name="TextBox 1"/>
            <p:cNvSpPr txBox="1">
              <a:spLocks noChangeArrowheads="1"/>
            </p:cNvSpPr>
            <p:nvPr/>
          </p:nvSpPr>
          <p:spPr bwMode="auto">
            <a:xfrm>
              <a:off x="2714349" y="3788569"/>
              <a:ext cx="254345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b="1" dirty="0" smtClean="0">
                  <a:solidFill>
                    <a:prstClr val="black"/>
                  </a:solidFill>
                </a:rPr>
                <a:t>       EXPERIENCE</a:t>
              </a:r>
            </a:p>
            <a:p>
              <a:pPr eaLnBrk="1" hangingPunct="1">
                <a:spcBef>
                  <a:spcPct val="0"/>
                </a:spcBef>
                <a:buFontTx/>
                <a:buNone/>
              </a:pPr>
              <a:r>
                <a:rPr lang="en-US" altLang="en-US" sz="1800" b="1" dirty="0" smtClean="0">
                  <a:solidFill>
                    <a:prstClr val="black"/>
                  </a:solidFill>
                </a:rPr>
                <a:t>FEELING – EMOTION</a:t>
              </a:r>
              <a:endParaRPr lang="en-US" altLang="en-US" sz="1800" dirty="0">
                <a:solidFill>
                  <a:prstClr val="black"/>
                </a:solidFill>
              </a:endParaRPr>
            </a:p>
          </p:txBody>
        </p:sp>
      </p:grpSp>
      <p:grpSp>
        <p:nvGrpSpPr>
          <p:cNvPr id="2" name="Group 1"/>
          <p:cNvGrpSpPr/>
          <p:nvPr/>
        </p:nvGrpSpPr>
        <p:grpSpPr>
          <a:xfrm>
            <a:off x="3694986" y="214518"/>
            <a:ext cx="2284254" cy="2539418"/>
            <a:chOff x="4189987" y="128897"/>
            <a:chExt cx="2482453" cy="2362422"/>
          </a:xfrm>
        </p:grpSpPr>
        <p:sp>
          <p:nvSpPr>
            <p:cNvPr id="3088" name="AutoShape 5"/>
            <p:cNvSpPr>
              <a:spLocks noChangeArrowheads="1"/>
            </p:cNvSpPr>
            <p:nvPr/>
          </p:nvSpPr>
          <p:spPr bwMode="auto">
            <a:xfrm>
              <a:off x="4189987" y="128897"/>
              <a:ext cx="2482453" cy="2362422"/>
            </a:xfrm>
            <a:prstGeom prst="triangle">
              <a:avLst>
                <a:gd name="adj" fmla="val 50000"/>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solidFill>
                  <a:prstClr val="black"/>
                </a:solidFill>
              </a:endParaRPr>
            </a:p>
          </p:txBody>
        </p:sp>
        <p:sp>
          <p:nvSpPr>
            <p:cNvPr id="3079" name="Text Box 13"/>
            <p:cNvSpPr txBox="1">
              <a:spLocks noChangeArrowheads="1"/>
            </p:cNvSpPr>
            <p:nvPr/>
          </p:nvSpPr>
          <p:spPr bwMode="auto">
            <a:xfrm>
              <a:off x="4480604" y="701675"/>
              <a:ext cx="2110922" cy="403225"/>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dirty="0">
                  <a:solidFill>
                    <a:prstClr val="black"/>
                  </a:solidFill>
                </a:rPr>
                <a:t>BEHAVIOR</a:t>
              </a:r>
              <a:endParaRPr lang="en-US" altLang="en-US" sz="2400" dirty="0">
                <a:solidFill>
                  <a:prstClr val="black"/>
                </a:solidFill>
              </a:endParaRPr>
            </a:p>
          </p:txBody>
        </p:sp>
        <p:sp>
          <p:nvSpPr>
            <p:cNvPr id="3082" name="TextBox 2"/>
            <p:cNvSpPr txBox="1">
              <a:spLocks noChangeArrowheads="1"/>
            </p:cNvSpPr>
            <p:nvPr/>
          </p:nvSpPr>
          <p:spPr bwMode="auto">
            <a:xfrm>
              <a:off x="4480604" y="1125071"/>
              <a:ext cx="2110922" cy="601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b="1" dirty="0">
                  <a:solidFill>
                    <a:prstClr val="black"/>
                  </a:solidFill>
                </a:rPr>
                <a:t>TRUTH</a:t>
              </a:r>
              <a:r>
                <a:rPr lang="en-US" altLang="en-US" sz="1800" dirty="0">
                  <a:solidFill>
                    <a:prstClr val="black"/>
                  </a:solidFill>
                </a:rPr>
                <a:t> in</a:t>
              </a:r>
            </a:p>
            <a:p>
              <a:pPr algn="ctr" eaLnBrk="1" hangingPunct="1">
                <a:spcBef>
                  <a:spcPct val="0"/>
                </a:spcBef>
                <a:buFontTx/>
                <a:buNone/>
              </a:pPr>
              <a:r>
                <a:rPr lang="en-US" altLang="en-US" sz="1800" dirty="0">
                  <a:solidFill>
                    <a:prstClr val="black"/>
                  </a:solidFill>
                </a:rPr>
                <a:t>Practice</a:t>
              </a:r>
            </a:p>
          </p:txBody>
        </p:sp>
        <p:sp>
          <p:nvSpPr>
            <p:cNvPr id="3084" name="TextBox 1"/>
            <p:cNvSpPr txBox="1">
              <a:spLocks noChangeArrowheads="1"/>
            </p:cNvSpPr>
            <p:nvPr/>
          </p:nvSpPr>
          <p:spPr bwMode="auto">
            <a:xfrm>
              <a:off x="4870920" y="1862138"/>
              <a:ext cx="1282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dirty="0">
                  <a:solidFill>
                    <a:prstClr val="black"/>
                  </a:solidFill>
                </a:rPr>
                <a:t>CHOICES</a:t>
              </a:r>
            </a:p>
          </p:txBody>
        </p:sp>
      </p:grpSp>
      <p:sp>
        <p:nvSpPr>
          <p:cNvPr id="3085" name="TextBox 1"/>
          <p:cNvSpPr txBox="1">
            <a:spLocks noChangeArrowheads="1"/>
          </p:cNvSpPr>
          <p:nvPr/>
        </p:nvSpPr>
        <p:spPr bwMode="auto">
          <a:xfrm>
            <a:off x="8024813" y="6638925"/>
            <a:ext cx="10604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800">
                <a:solidFill>
                  <a:prstClr val="black"/>
                </a:solidFill>
              </a:rPr>
              <a:t>kjp/rzim</a:t>
            </a:r>
          </a:p>
        </p:txBody>
      </p:sp>
      <p:sp>
        <p:nvSpPr>
          <p:cNvPr id="5" name="TextBox 4"/>
          <p:cNvSpPr txBox="1"/>
          <p:nvPr/>
        </p:nvSpPr>
        <p:spPr>
          <a:xfrm>
            <a:off x="1219200" y="4813618"/>
            <a:ext cx="7086600" cy="369332"/>
          </a:xfrm>
          <a:prstGeom prst="rect">
            <a:avLst/>
          </a:prstGeom>
          <a:noFill/>
        </p:spPr>
        <p:txBody>
          <a:bodyPr wrap="square" rtlCol="0">
            <a:spAutoFit/>
          </a:bodyPr>
          <a:lstStyle/>
          <a:p>
            <a:r>
              <a:rPr lang="en-US" dirty="0" smtClean="0"/>
              <a:t>Eve:  Satan changed her belief a second time</a:t>
            </a:r>
          </a:p>
        </p:txBody>
      </p:sp>
      <p:sp>
        <p:nvSpPr>
          <p:cNvPr id="6" name="TextBox 5"/>
          <p:cNvSpPr txBox="1"/>
          <p:nvPr/>
        </p:nvSpPr>
        <p:spPr>
          <a:xfrm>
            <a:off x="1196788" y="5149334"/>
            <a:ext cx="7086600" cy="369332"/>
          </a:xfrm>
          <a:prstGeom prst="rect">
            <a:avLst/>
          </a:prstGeom>
          <a:noFill/>
        </p:spPr>
        <p:txBody>
          <a:bodyPr wrap="square" rtlCol="0">
            <a:spAutoFit/>
          </a:bodyPr>
          <a:lstStyle/>
          <a:p>
            <a:r>
              <a:rPr lang="en-US" dirty="0" smtClean="0"/>
              <a:t>7</a:t>
            </a:r>
            <a:r>
              <a:rPr lang="en-US" baseline="30000" dirty="0" smtClean="0"/>
              <a:t>th</a:t>
            </a:r>
            <a:r>
              <a:rPr lang="en-US" dirty="0" smtClean="0"/>
              <a:t> Day Adventism: Same book of Daniel – 70 weeks terminates in 1926</a:t>
            </a:r>
            <a:endParaRPr lang="en-US" dirty="0"/>
          </a:p>
        </p:txBody>
      </p:sp>
      <p:sp>
        <p:nvSpPr>
          <p:cNvPr id="7" name="TextBox 6"/>
          <p:cNvSpPr txBox="1"/>
          <p:nvPr/>
        </p:nvSpPr>
        <p:spPr>
          <a:xfrm>
            <a:off x="1219199" y="5540188"/>
            <a:ext cx="7086601" cy="369332"/>
          </a:xfrm>
          <a:prstGeom prst="rect">
            <a:avLst/>
          </a:prstGeom>
          <a:noFill/>
        </p:spPr>
        <p:txBody>
          <a:bodyPr wrap="square" rtlCol="0">
            <a:spAutoFit/>
          </a:bodyPr>
          <a:lstStyle/>
          <a:p>
            <a:r>
              <a:rPr lang="en-US" dirty="0" smtClean="0"/>
              <a:t>Jacob Arminius,  John Calvin: Free will of man and the sovereignty of God</a:t>
            </a:r>
            <a:endParaRPr lang="en-US" dirty="0"/>
          </a:p>
        </p:txBody>
      </p:sp>
      <p:sp>
        <p:nvSpPr>
          <p:cNvPr id="8" name="TextBox 7"/>
          <p:cNvSpPr txBox="1"/>
          <p:nvPr/>
        </p:nvSpPr>
        <p:spPr>
          <a:xfrm>
            <a:off x="1319213" y="6172200"/>
            <a:ext cx="6529387" cy="369332"/>
          </a:xfrm>
          <a:prstGeom prst="rect">
            <a:avLst/>
          </a:prstGeom>
          <a:noFill/>
        </p:spPr>
        <p:txBody>
          <a:bodyPr wrap="square" rtlCol="0">
            <a:spAutoFit/>
          </a:bodyPr>
          <a:lstStyle/>
          <a:p>
            <a:r>
              <a:rPr lang="en-US" dirty="0" smtClean="0"/>
              <a:t>Historical-grammatical - - - Historical-critical</a:t>
            </a:r>
            <a:endParaRPr lang="en-US" dirty="0"/>
          </a:p>
        </p:txBody>
      </p:sp>
    </p:spTree>
    <p:extLst>
      <p:ext uri="{BB962C8B-B14F-4D97-AF65-F5344CB8AC3E}">
        <p14:creationId xmlns:p14="http://schemas.microsoft.com/office/powerpoint/2010/main" val="5959357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700" y="228600"/>
            <a:ext cx="2895600" cy="400110"/>
          </a:xfrm>
          <a:prstGeom prst="rect">
            <a:avLst/>
          </a:prstGeom>
          <a:noFill/>
        </p:spPr>
        <p:txBody>
          <a:bodyPr wrap="square" rtlCol="0">
            <a:spAutoFit/>
          </a:bodyPr>
          <a:lstStyle/>
          <a:p>
            <a:r>
              <a:rPr lang="en-US" sz="2000" dirty="0" smtClean="0"/>
              <a:t>Historical-grammatical</a:t>
            </a:r>
            <a:endParaRPr lang="en-US" sz="2000" dirty="0"/>
          </a:p>
        </p:txBody>
      </p:sp>
      <p:sp>
        <p:nvSpPr>
          <p:cNvPr id="3" name="TextBox 2"/>
          <p:cNvSpPr txBox="1"/>
          <p:nvPr/>
        </p:nvSpPr>
        <p:spPr>
          <a:xfrm>
            <a:off x="266700" y="3441266"/>
            <a:ext cx="2667000" cy="400110"/>
          </a:xfrm>
          <a:prstGeom prst="rect">
            <a:avLst/>
          </a:prstGeom>
          <a:noFill/>
        </p:spPr>
        <p:txBody>
          <a:bodyPr wrap="square" rtlCol="0">
            <a:spAutoFit/>
          </a:bodyPr>
          <a:lstStyle/>
          <a:p>
            <a:r>
              <a:rPr lang="en-US" sz="2000" dirty="0"/>
              <a:t>Historical-critical</a:t>
            </a:r>
          </a:p>
        </p:txBody>
      </p:sp>
      <p:sp>
        <p:nvSpPr>
          <p:cNvPr id="4" name="TextBox 3"/>
          <p:cNvSpPr txBox="1"/>
          <p:nvPr/>
        </p:nvSpPr>
        <p:spPr>
          <a:xfrm>
            <a:off x="800100" y="838200"/>
            <a:ext cx="5524500" cy="400110"/>
          </a:xfrm>
          <a:prstGeom prst="rect">
            <a:avLst/>
          </a:prstGeom>
          <a:noFill/>
        </p:spPr>
        <p:txBody>
          <a:bodyPr wrap="square" rtlCol="0">
            <a:spAutoFit/>
          </a:bodyPr>
          <a:lstStyle/>
          <a:p>
            <a:r>
              <a:rPr lang="en-US" sz="2000" dirty="0" smtClean="0"/>
              <a:t>The Bible IS the word of God - Absolute truth </a:t>
            </a:r>
            <a:endParaRPr lang="en-US" sz="2000" dirty="0"/>
          </a:p>
        </p:txBody>
      </p:sp>
      <p:sp>
        <p:nvSpPr>
          <p:cNvPr id="5" name="TextBox 4"/>
          <p:cNvSpPr txBox="1"/>
          <p:nvPr/>
        </p:nvSpPr>
        <p:spPr>
          <a:xfrm>
            <a:off x="914400" y="3891008"/>
            <a:ext cx="7010400" cy="400110"/>
          </a:xfrm>
          <a:prstGeom prst="rect">
            <a:avLst/>
          </a:prstGeom>
          <a:noFill/>
        </p:spPr>
        <p:txBody>
          <a:bodyPr wrap="square" rtlCol="0">
            <a:spAutoFit/>
          </a:bodyPr>
          <a:lstStyle/>
          <a:p>
            <a:r>
              <a:rPr lang="en-US" sz="2000" dirty="0" smtClean="0"/>
              <a:t>Bible is not THE word of God but only contains the word of God</a:t>
            </a:r>
            <a:endParaRPr lang="en-US" sz="2000" dirty="0"/>
          </a:p>
        </p:txBody>
      </p:sp>
      <p:sp>
        <p:nvSpPr>
          <p:cNvPr id="6" name="TextBox 5"/>
          <p:cNvSpPr txBox="1"/>
          <p:nvPr/>
        </p:nvSpPr>
        <p:spPr>
          <a:xfrm>
            <a:off x="963706" y="4805408"/>
            <a:ext cx="7642412" cy="707886"/>
          </a:xfrm>
          <a:prstGeom prst="rect">
            <a:avLst/>
          </a:prstGeom>
          <a:noFill/>
        </p:spPr>
        <p:txBody>
          <a:bodyPr wrap="square" rtlCol="0">
            <a:spAutoFit/>
          </a:bodyPr>
          <a:lstStyle/>
          <a:p>
            <a:r>
              <a:rPr lang="en-US" sz="2000" dirty="0" smtClean="0"/>
              <a:t>Man determines which are the words of God requiring man to be as gods more knowledgeable than God Himself</a:t>
            </a:r>
          </a:p>
        </p:txBody>
      </p:sp>
      <p:sp>
        <p:nvSpPr>
          <p:cNvPr id="7" name="TextBox 6"/>
          <p:cNvSpPr txBox="1"/>
          <p:nvPr/>
        </p:nvSpPr>
        <p:spPr>
          <a:xfrm>
            <a:off x="860612" y="1359984"/>
            <a:ext cx="7848600" cy="1938992"/>
          </a:xfrm>
          <a:prstGeom prst="rect">
            <a:avLst/>
          </a:prstGeom>
          <a:noFill/>
        </p:spPr>
        <p:txBody>
          <a:bodyPr wrap="square" rtlCol="0">
            <a:spAutoFit/>
          </a:bodyPr>
          <a:lstStyle/>
          <a:p>
            <a:r>
              <a:rPr lang="en-US" sz="2000" dirty="0" smtClean="0"/>
              <a:t>. . . that </a:t>
            </a:r>
            <a:r>
              <a:rPr lang="en-US" sz="2000" dirty="0"/>
              <a:t>from childhood you have known the sacred writings which are able to give you the wisdom that leads to salvation through faith which is in Christ Jesus. All Scripture is </a:t>
            </a:r>
            <a:r>
              <a:rPr lang="en-US" sz="2000" b="1" dirty="0"/>
              <a:t>inspired by God </a:t>
            </a:r>
            <a:r>
              <a:rPr lang="en-US" sz="2000" dirty="0"/>
              <a:t>and profitable for teaching, for reproof, for correction, for training in righteousness; so that the man of God may be adequate, equipped for every good work. </a:t>
            </a:r>
          </a:p>
          <a:p>
            <a:r>
              <a:rPr lang="en-US" sz="2000" dirty="0"/>
              <a:t>(2Ti 3:15-17 NASB</a:t>
            </a:r>
            <a:r>
              <a:rPr lang="en-US" sz="2000" dirty="0" smtClean="0"/>
              <a:t>)</a:t>
            </a:r>
            <a:endParaRPr lang="en-US" sz="2000" dirty="0"/>
          </a:p>
        </p:txBody>
      </p:sp>
      <p:sp>
        <p:nvSpPr>
          <p:cNvPr id="8" name="TextBox 7"/>
          <p:cNvSpPr txBox="1"/>
          <p:nvPr/>
        </p:nvSpPr>
        <p:spPr>
          <a:xfrm>
            <a:off x="266700" y="5657671"/>
            <a:ext cx="8442512" cy="1015663"/>
          </a:xfrm>
          <a:prstGeom prst="rect">
            <a:avLst/>
          </a:prstGeom>
          <a:noFill/>
        </p:spPr>
        <p:txBody>
          <a:bodyPr wrap="square" rtlCol="0">
            <a:spAutoFit/>
          </a:bodyPr>
          <a:lstStyle/>
          <a:p>
            <a:r>
              <a:rPr lang="en-US" sz="2000" dirty="0"/>
              <a:t>But I am afraid that, as the serpent deceived Eve by his craftiness, your minds will be led astray from the simplicity and purity </a:t>
            </a:r>
            <a:r>
              <a:rPr lang="en-US" sz="2000" i="1" dirty="0"/>
              <a:t>of devotion</a:t>
            </a:r>
            <a:r>
              <a:rPr lang="en-US" sz="2000" dirty="0"/>
              <a:t> to Christ</a:t>
            </a:r>
            <a:r>
              <a:rPr lang="en-US" sz="2000" dirty="0" smtClean="0"/>
              <a:t>.</a:t>
            </a:r>
          </a:p>
          <a:p>
            <a:r>
              <a:rPr lang="en-US" sz="2000" dirty="0" smtClean="0"/>
              <a:t>(</a:t>
            </a:r>
            <a:r>
              <a:rPr lang="en-US" sz="2000" dirty="0"/>
              <a:t>2Co 11:3 NASB</a:t>
            </a:r>
            <a:r>
              <a:rPr lang="en-US" sz="2000" dirty="0" smtClean="0"/>
              <a:t>)</a:t>
            </a:r>
            <a:endParaRPr lang="en-US" sz="2000" dirty="0"/>
          </a:p>
        </p:txBody>
      </p:sp>
    </p:spTree>
    <p:extLst>
      <p:ext uri="{BB962C8B-B14F-4D97-AF65-F5344CB8AC3E}">
        <p14:creationId xmlns:p14="http://schemas.microsoft.com/office/powerpoint/2010/main" val="2399594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Effect transition="in" filter="fade">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074" name="Group 3"/>
          <p:cNvGrpSpPr>
            <a:grpSpLocks/>
          </p:cNvGrpSpPr>
          <p:nvPr/>
        </p:nvGrpSpPr>
        <p:grpSpPr bwMode="auto">
          <a:xfrm>
            <a:off x="254839" y="489266"/>
            <a:ext cx="8826500" cy="6257609"/>
            <a:chOff x="261" y="1786"/>
            <a:chExt cx="11520" cy="7396"/>
          </a:xfrm>
        </p:grpSpPr>
        <p:grpSp>
          <p:nvGrpSpPr>
            <p:cNvPr id="3086" name="Group 4"/>
            <p:cNvGrpSpPr>
              <a:grpSpLocks/>
            </p:cNvGrpSpPr>
            <p:nvPr/>
          </p:nvGrpSpPr>
          <p:grpSpPr bwMode="auto">
            <a:xfrm>
              <a:off x="3146" y="1786"/>
              <a:ext cx="5760" cy="5206"/>
              <a:chOff x="3146" y="1786"/>
              <a:chExt cx="5760" cy="5206"/>
            </a:xfrm>
          </p:grpSpPr>
          <p:sp>
            <p:nvSpPr>
              <p:cNvPr id="3088" name="AutoShape 5"/>
              <p:cNvSpPr>
                <a:spLocks noChangeArrowheads="1"/>
              </p:cNvSpPr>
              <p:nvPr/>
            </p:nvSpPr>
            <p:spPr bwMode="auto">
              <a:xfrm>
                <a:off x="4525" y="1786"/>
                <a:ext cx="2937" cy="2880"/>
              </a:xfrm>
              <a:prstGeom prst="triangle">
                <a:avLst>
                  <a:gd name="adj" fmla="val 50000"/>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solidFill>
                    <a:prstClr val="black"/>
                  </a:solidFill>
                </a:endParaRPr>
              </a:p>
            </p:txBody>
          </p:sp>
          <p:sp>
            <p:nvSpPr>
              <p:cNvPr id="3089" name="AutoShape 6"/>
              <p:cNvSpPr>
                <a:spLocks noChangeArrowheads="1"/>
              </p:cNvSpPr>
              <p:nvPr/>
            </p:nvSpPr>
            <p:spPr bwMode="auto">
              <a:xfrm rot="10800000">
                <a:off x="3146" y="4652"/>
                <a:ext cx="5760" cy="2340"/>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500 w 21600"/>
                  <a:gd name="T13" fmla="*/ 4505 h 21600"/>
                  <a:gd name="T14" fmla="*/ 17100 w 21600"/>
                  <a:gd name="T15" fmla="*/ 1710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FFFF"/>
              </a:solidFill>
              <a:ln w="9525">
                <a:solidFill>
                  <a:srgbClr val="000000"/>
                </a:solidFill>
                <a:miter lim="800000"/>
                <a:headEnd/>
                <a:tailEnd/>
              </a:ln>
            </p:spPr>
            <p:txBody>
              <a:bodyPr/>
              <a:lstStyle/>
              <a:p>
                <a:endParaRPr lang="en-US">
                  <a:solidFill>
                    <a:prstClr val="black"/>
                  </a:solidFill>
                </a:endParaRPr>
              </a:p>
            </p:txBody>
          </p:sp>
        </p:grpSp>
        <p:sp>
          <p:nvSpPr>
            <p:cNvPr id="3087" name="AutoShape 7"/>
            <p:cNvSpPr>
              <a:spLocks noChangeArrowheads="1"/>
            </p:cNvSpPr>
            <p:nvPr/>
          </p:nvSpPr>
          <p:spPr bwMode="auto">
            <a:xfrm rot="10800000">
              <a:off x="261" y="7024"/>
              <a:ext cx="11520" cy="2158"/>
            </a:xfrm>
            <a:custGeom>
              <a:avLst/>
              <a:gdLst>
                <a:gd name="T0" fmla="*/ 232 w 21600"/>
                <a:gd name="T1" fmla="*/ 0 h 21600"/>
                <a:gd name="T2" fmla="*/ 133 w 21600"/>
                <a:gd name="T3" fmla="*/ 0 h 21600"/>
                <a:gd name="T4" fmla="*/ 33 w 21600"/>
                <a:gd name="T5" fmla="*/ 0 h 21600"/>
                <a:gd name="T6" fmla="*/ 133 w 21600"/>
                <a:gd name="T7" fmla="*/ 0 h 21600"/>
                <a:gd name="T8" fmla="*/ 0 60000 65536"/>
                <a:gd name="T9" fmla="*/ 0 60000 65536"/>
                <a:gd name="T10" fmla="*/ 0 60000 65536"/>
                <a:gd name="T11" fmla="*/ 0 60000 65536"/>
                <a:gd name="T12" fmla="*/ 4500 w 21600"/>
                <a:gd name="T13" fmla="*/ 4504 h 21600"/>
                <a:gd name="T14" fmla="*/ 17100 w 21600"/>
                <a:gd name="T15" fmla="*/ 17096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9525">
              <a:solidFill>
                <a:schemeClr val="tx1"/>
              </a:solidFill>
              <a:miter lim="800000"/>
              <a:headEnd/>
              <a:tailEnd/>
            </a:ln>
            <a:extLst>
              <a:ext uri="{909E8E84-426E-40DD-AFC4-6F175D3DCCD1}">
                <a14:hiddenFill xmlns:a14="http://schemas.microsoft.com/office/drawing/2010/main">
                  <a:solidFill>
                    <a:srgbClr val="000000"/>
                  </a:solidFill>
                </a14:hiddenFill>
              </a:ext>
            </a:extLst>
          </p:spPr>
          <p:txBody>
            <a:bodyPr/>
            <a:lstStyle/>
            <a:p>
              <a:endParaRPr lang="en-US">
                <a:solidFill>
                  <a:prstClr val="black"/>
                </a:solidFill>
              </a:endParaRPr>
            </a:p>
          </p:txBody>
        </p:sp>
      </p:grpSp>
      <p:sp>
        <p:nvSpPr>
          <p:cNvPr id="3075" name="Text Box 16"/>
          <p:cNvSpPr txBox="1">
            <a:spLocks noChangeArrowheads="1"/>
          </p:cNvSpPr>
          <p:nvPr/>
        </p:nvSpPr>
        <p:spPr bwMode="auto">
          <a:xfrm>
            <a:off x="1319213" y="0"/>
            <a:ext cx="6705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4000">
                <a:solidFill>
                  <a:prstClr val="black"/>
                </a:solidFill>
              </a:rPr>
              <a:t>Levels of Philosophy</a:t>
            </a:r>
          </a:p>
        </p:txBody>
      </p:sp>
      <p:sp>
        <p:nvSpPr>
          <p:cNvPr id="3077" name="Text Box 13"/>
          <p:cNvSpPr txBox="1">
            <a:spLocks noChangeArrowheads="1"/>
          </p:cNvSpPr>
          <p:nvPr/>
        </p:nvSpPr>
        <p:spPr bwMode="auto">
          <a:xfrm>
            <a:off x="3562421" y="2986932"/>
            <a:ext cx="2209800" cy="365125"/>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dirty="0">
                <a:solidFill>
                  <a:prstClr val="black"/>
                </a:solidFill>
              </a:rPr>
              <a:t>BELIEF</a:t>
            </a:r>
            <a:endParaRPr lang="en-US" altLang="en-US" sz="2400" dirty="0">
              <a:solidFill>
                <a:prstClr val="black"/>
              </a:solidFill>
            </a:endParaRPr>
          </a:p>
        </p:txBody>
      </p:sp>
      <p:sp>
        <p:nvSpPr>
          <p:cNvPr id="3078" name="Text Box 9"/>
          <p:cNvSpPr txBox="1">
            <a:spLocks noChangeArrowheads="1"/>
          </p:cNvSpPr>
          <p:nvPr/>
        </p:nvSpPr>
        <p:spPr bwMode="auto">
          <a:xfrm>
            <a:off x="3335338" y="4921034"/>
            <a:ext cx="2895600" cy="438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000000"/>
                </a:solidFill>
              </a14:hiddenFill>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a:solidFill>
                  <a:prstClr val="black"/>
                </a:solidFill>
              </a:rPr>
              <a:t>TRUTH</a:t>
            </a:r>
            <a:endParaRPr lang="en-US" altLang="en-US" sz="2400">
              <a:solidFill>
                <a:prstClr val="black"/>
              </a:solidFill>
            </a:endParaRPr>
          </a:p>
        </p:txBody>
      </p:sp>
      <p:sp>
        <p:nvSpPr>
          <p:cNvPr id="3079" name="Text Box 13"/>
          <p:cNvSpPr txBox="1">
            <a:spLocks noChangeArrowheads="1"/>
          </p:cNvSpPr>
          <p:nvPr/>
        </p:nvSpPr>
        <p:spPr bwMode="auto">
          <a:xfrm>
            <a:off x="3738634" y="903287"/>
            <a:ext cx="1857375" cy="403225"/>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dirty="0">
                <a:solidFill>
                  <a:prstClr val="black"/>
                </a:solidFill>
              </a:rPr>
              <a:t>BEHAVIOR</a:t>
            </a:r>
            <a:endParaRPr lang="en-US" altLang="en-US" sz="2400" dirty="0">
              <a:solidFill>
                <a:prstClr val="black"/>
              </a:solidFill>
            </a:endParaRPr>
          </a:p>
        </p:txBody>
      </p:sp>
      <p:sp>
        <p:nvSpPr>
          <p:cNvPr id="3080" name="Text Box 10"/>
          <p:cNvSpPr txBox="1">
            <a:spLocks noChangeArrowheads="1"/>
          </p:cNvSpPr>
          <p:nvPr/>
        </p:nvSpPr>
        <p:spPr bwMode="auto">
          <a:xfrm>
            <a:off x="3351213" y="5457825"/>
            <a:ext cx="2897187" cy="577850"/>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a:solidFill>
                  <a:prstClr val="black"/>
                </a:solidFill>
              </a:rPr>
              <a:t>No Ambiguity</a:t>
            </a:r>
          </a:p>
          <a:p>
            <a:pPr algn="ctr" eaLnBrk="1" hangingPunct="1">
              <a:spcBef>
                <a:spcPct val="0"/>
              </a:spcBef>
              <a:buFontTx/>
              <a:buNone/>
            </a:pPr>
            <a:r>
              <a:rPr lang="en-US" altLang="en-US" sz="1800" b="1">
                <a:solidFill>
                  <a:prstClr val="black"/>
                </a:solidFill>
              </a:rPr>
              <a:t> LOGIC</a:t>
            </a:r>
            <a:r>
              <a:rPr lang="en-US" altLang="en-US" sz="1800">
                <a:solidFill>
                  <a:prstClr val="black"/>
                </a:solidFill>
              </a:rPr>
              <a:t>  </a:t>
            </a:r>
          </a:p>
        </p:txBody>
      </p:sp>
      <p:sp>
        <p:nvSpPr>
          <p:cNvPr id="3081" name="TextBox 1"/>
          <p:cNvSpPr txBox="1">
            <a:spLocks noChangeArrowheads="1"/>
          </p:cNvSpPr>
          <p:nvPr/>
        </p:nvSpPr>
        <p:spPr bwMode="auto">
          <a:xfrm>
            <a:off x="3616048" y="3420406"/>
            <a:ext cx="24828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b="1" dirty="0">
                <a:solidFill>
                  <a:prstClr val="black"/>
                </a:solidFill>
              </a:rPr>
              <a:t>TRUTH</a:t>
            </a:r>
            <a:r>
              <a:rPr lang="en-US" altLang="en-US" sz="1800" dirty="0">
                <a:solidFill>
                  <a:prstClr val="black"/>
                </a:solidFill>
              </a:rPr>
              <a:t>  in  Thought:</a:t>
            </a:r>
          </a:p>
          <a:p>
            <a:pPr algn="ctr" eaLnBrk="1" hangingPunct="1">
              <a:spcBef>
                <a:spcPct val="0"/>
              </a:spcBef>
              <a:buFontTx/>
              <a:buNone/>
            </a:pPr>
            <a:r>
              <a:rPr lang="en-US" altLang="en-US" sz="1800" dirty="0" smtClean="0">
                <a:solidFill>
                  <a:prstClr val="black"/>
                </a:solidFill>
              </a:rPr>
              <a:t>Values   </a:t>
            </a:r>
            <a:r>
              <a:rPr lang="en-US" altLang="en-US" sz="1800" dirty="0">
                <a:solidFill>
                  <a:prstClr val="black"/>
                </a:solidFill>
              </a:rPr>
              <a:t>Ethics</a:t>
            </a:r>
          </a:p>
        </p:txBody>
      </p:sp>
      <p:sp>
        <p:nvSpPr>
          <p:cNvPr id="3082" name="TextBox 2"/>
          <p:cNvSpPr txBox="1">
            <a:spLocks noChangeArrowheads="1"/>
          </p:cNvSpPr>
          <p:nvPr/>
        </p:nvSpPr>
        <p:spPr bwMode="auto">
          <a:xfrm>
            <a:off x="4094163" y="1448127"/>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b="1" dirty="0">
                <a:solidFill>
                  <a:prstClr val="black"/>
                </a:solidFill>
              </a:rPr>
              <a:t>TRUTH</a:t>
            </a:r>
            <a:r>
              <a:rPr lang="en-US" altLang="en-US" sz="1800" dirty="0">
                <a:solidFill>
                  <a:prstClr val="black"/>
                </a:solidFill>
              </a:rPr>
              <a:t> in</a:t>
            </a:r>
          </a:p>
          <a:p>
            <a:pPr algn="ctr" eaLnBrk="1" hangingPunct="1">
              <a:spcBef>
                <a:spcPct val="0"/>
              </a:spcBef>
              <a:buFontTx/>
              <a:buNone/>
            </a:pPr>
            <a:r>
              <a:rPr lang="en-US" altLang="en-US" sz="1800" dirty="0">
                <a:solidFill>
                  <a:prstClr val="black"/>
                </a:solidFill>
              </a:rPr>
              <a:t>Practice</a:t>
            </a:r>
          </a:p>
        </p:txBody>
      </p:sp>
      <p:sp>
        <p:nvSpPr>
          <p:cNvPr id="3083" name="TextBox 1"/>
          <p:cNvSpPr txBox="1">
            <a:spLocks noChangeArrowheads="1"/>
          </p:cNvSpPr>
          <p:nvPr/>
        </p:nvSpPr>
        <p:spPr bwMode="auto">
          <a:xfrm>
            <a:off x="3491369" y="4111734"/>
            <a:ext cx="254345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b="1" dirty="0" smtClean="0">
                <a:solidFill>
                  <a:prstClr val="black"/>
                </a:solidFill>
              </a:rPr>
              <a:t>       EXPERIENCE</a:t>
            </a:r>
          </a:p>
          <a:p>
            <a:pPr eaLnBrk="1" hangingPunct="1">
              <a:spcBef>
                <a:spcPct val="0"/>
              </a:spcBef>
              <a:buFontTx/>
              <a:buNone/>
            </a:pPr>
            <a:r>
              <a:rPr lang="en-US" altLang="en-US" sz="1800" b="1" dirty="0" smtClean="0">
                <a:solidFill>
                  <a:prstClr val="black"/>
                </a:solidFill>
              </a:rPr>
              <a:t>FEELING – EMOTION</a:t>
            </a:r>
            <a:endParaRPr lang="en-US" altLang="en-US" sz="1800" dirty="0">
              <a:solidFill>
                <a:prstClr val="black"/>
              </a:solidFill>
            </a:endParaRPr>
          </a:p>
        </p:txBody>
      </p:sp>
      <p:sp>
        <p:nvSpPr>
          <p:cNvPr id="3084" name="TextBox 1"/>
          <p:cNvSpPr txBox="1">
            <a:spLocks noChangeArrowheads="1"/>
          </p:cNvSpPr>
          <p:nvPr/>
        </p:nvSpPr>
        <p:spPr bwMode="auto">
          <a:xfrm>
            <a:off x="4030663" y="2219055"/>
            <a:ext cx="1282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dirty="0">
                <a:solidFill>
                  <a:prstClr val="black"/>
                </a:solidFill>
              </a:rPr>
              <a:t>CHOICES</a:t>
            </a:r>
          </a:p>
        </p:txBody>
      </p:sp>
      <p:sp>
        <p:nvSpPr>
          <p:cNvPr id="3085" name="TextBox 1"/>
          <p:cNvSpPr txBox="1">
            <a:spLocks noChangeArrowheads="1"/>
          </p:cNvSpPr>
          <p:nvPr/>
        </p:nvSpPr>
        <p:spPr bwMode="auto">
          <a:xfrm>
            <a:off x="8024813" y="6638925"/>
            <a:ext cx="10604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800">
                <a:solidFill>
                  <a:prstClr val="black"/>
                </a:solidFill>
              </a:rPr>
              <a:t>kjp/rzim</a:t>
            </a:r>
          </a:p>
        </p:txBody>
      </p:sp>
      <p:sp>
        <p:nvSpPr>
          <p:cNvPr id="2" name="Slide Number Placeholder 1"/>
          <p:cNvSpPr>
            <a:spLocks noGrp="1"/>
          </p:cNvSpPr>
          <p:nvPr>
            <p:ph type="sldNum" sz="quarter" idx="12"/>
          </p:nvPr>
        </p:nvSpPr>
        <p:spPr/>
        <p:txBody>
          <a:bodyPr/>
          <a:lstStyle/>
          <a:p>
            <a:fld id="{C22D3EB1-FB1F-49BE-B610-6C635D6C605E}" type="slidenum">
              <a:rPr lang="en-US" smtClean="0">
                <a:solidFill>
                  <a:prstClr val="black">
                    <a:tint val="75000"/>
                  </a:prstClr>
                </a:solidFill>
              </a:rPr>
              <a:pPr/>
              <a:t>15</a:t>
            </a:fld>
            <a:endParaRPr lang="en-US">
              <a:solidFill>
                <a:prstClr val="black">
                  <a:tint val="75000"/>
                </a:prstClr>
              </a:solidFill>
            </a:endParaRPr>
          </a:p>
        </p:txBody>
      </p:sp>
    </p:spTree>
    <p:extLst>
      <p:ext uri="{BB962C8B-B14F-4D97-AF65-F5344CB8AC3E}">
        <p14:creationId xmlns:p14="http://schemas.microsoft.com/office/powerpoint/2010/main" val="4882381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2D3EB1-FB1F-49BE-B610-6C635D6C605E}" type="slidenum">
              <a:rPr lang="en-US" smtClean="0"/>
              <a:t>16</a:t>
            </a:fld>
            <a:endParaRPr lang="en-US"/>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882900"/>
            <a:ext cx="1103313" cy="109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2882900"/>
            <a:ext cx="1304925"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050" y="2489200"/>
            <a:ext cx="8851900" cy="187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805518" y="4850813"/>
            <a:ext cx="1219200" cy="461665"/>
          </a:xfrm>
          <a:prstGeom prst="rect">
            <a:avLst/>
          </a:prstGeom>
          <a:noFill/>
        </p:spPr>
        <p:txBody>
          <a:bodyPr wrap="square" rtlCol="0">
            <a:spAutoFit/>
          </a:bodyPr>
          <a:lstStyle/>
          <a:p>
            <a:r>
              <a:rPr lang="en-US" sz="2400" b="1" dirty="0" smtClean="0"/>
              <a:t>READ IT</a:t>
            </a:r>
            <a:endParaRPr lang="en-US" sz="2400" b="1" dirty="0"/>
          </a:p>
        </p:txBody>
      </p:sp>
      <p:sp>
        <p:nvSpPr>
          <p:cNvPr id="5" name="TextBox 4"/>
          <p:cNvSpPr txBox="1"/>
          <p:nvPr/>
        </p:nvSpPr>
        <p:spPr>
          <a:xfrm>
            <a:off x="3581400" y="5393614"/>
            <a:ext cx="1981200" cy="400110"/>
          </a:xfrm>
          <a:prstGeom prst="rect">
            <a:avLst/>
          </a:prstGeom>
          <a:noFill/>
        </p:spPr>
        <p:txBody>
          <a:bodyPr wrap="square" rtlCol="0">
            <a:spAutoFit/>
          </a:bodyPr>
          <a:lstStyle/>
          <a:p>
            <a:r>
              <a:rPr lang="en-US" sz="2000" dirty="0" smtClean="0"/>
              <a:t>Then study it</a:t>
            </a:r>
            <a:endParaRPr lang="en-US" sz="2000" dirty="0"/>
          </a:p>
        </p:txBody>
      </p:sp>
      <p:sp>
        <p:nvSpPr>
          <p:cNvPr id="6" name="TextBox 5"/>
          <p:cNvSpPr txBox="1"/>
          <p:nvPr/>
        </p:nvSpPr>
        <p:spPr>
          <a:xfrm>
            <a:off x="2617974" y="6017439"/>
            <a:ext cx="5067300" cy="400110"/>
          </a:xfrm>
          <a:prstGeom prst="rect">
            <a:avLst/>
          </a:prstGeom>
          <a:noFill/>
        </p:spPr>
        <p:txBody>
          <a:bodyPr wrap="square" rtlCol="0">
            <a:spAutoFit/>
          </a:bodyPr>
          <a:lstStyle/>
          <a:p>
            <a:r>
              <a:rPr lang="en-US" sz="2000" dirty="0" smtClean="0"/>
              <a:t>Then read it again . . .  and . . .again . . .</a:t>
            </a:r>
            <a:endParaRPr lang="en-US" sz="2000" dirty="0"/>
          </a:p>
        </p:txBody>
      </p:sp>
    </p:spTree>
    <p:extLst>
      <p:ext uri="{BB962C8B-B14F-4D97-AF65-F5344CB8AC3E}">
        <p14:creationId xmlns:p14="http://schemas.microsoft.com/office/powerpoint/2010/main" val="1941877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80">
                                          <p:stCondLst>
                                            <p:cond delay="0"/>
                                          </p:stCondLst>
                                        </p:cTn>
                                        <p:tgtEl>
                                          <p:spTgt spid="5"/>
                                        </p:tgtEl>
                                      </p:cBhvr>
                                    </p:animEffect>
                                    <p:anim calcmode="lin" valueType="num">
                                      <p:cBhvr>
                                        <p:cTn id="15"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0" dur="26">
                                          <p:stCondLst>
                                            <p:cond delay="650"/>
                                          </p:stCondLst>
                                        </p:cTn>
                                        <p:tgtEl>
                                          <p:spTgt spid="5"/>
                                        </p:tgtEl>
                                      </p:cBhvr>
                                      <p:to x="100000" y="60000"/>
                                    </p:animScale>
                                    <p:animScale>
                                      <p:cBhvr>
                                        <p:cTn id="21" dur="166" decel="50000">
                                          <p:stCondLst>
                                            <p:cond delay="676"/>
                                          </p:stCondLst>
                                        </p:cTn>
                                        <p:tgtEl>
                                          <p:spTgt spid="5"/>
                                        </p:tgtEl>
                                      </p:cBhvr>
                                      <p:to x="100000" y="100000"/>
                                    </p:animScale>
                                    <p:animScale>
                                      <p:cBhvr>
                                        <p:cTn id="22" dur="26">
                                          <p:stCondLst>
                                            <p:cond delay="1312"/>
                                          </p:stCondLst>
                                        </p:cTn>
                                        <p:tgtEl>
                                          <p:spTgt spid="5"/>
                                        </p:tgtEl>
                                      </p:cBhvr>
                                      <p:to x="100000" y="80000"/>
                                    </p:animScale>
                                    <p:animScale>
                                      <p:cBhvr>
                                        <p:cTn id="23" dur="166" decel="50000">
                                          <p:stCondLst>
                                            <p:cond delay="1338"/>
                                          </p:stCondLst>
                                        </p:cTn>
                                        <p:tgtEl>
                                          <p:spTgt spid="5"/>
                                        </p:tgtEl>
                                      </p:cBhvr>
                                      <p:to x="100000" y="100000"/>
                                    </p:animScale>
                                    <p:animScale>
                                      <p:cBhvr>
                                        <p:cTn id="24" dur="26">
                                          <p:stCondLst>
                                            <p:cond delay="1642"/>
                                          </p:stCondLst>
                                        </p:cTn>
                                        <p:tgtEl>
                                          <p:spTgt spid="5"/>
                                        </p:tgtEl>
                                      </p:cBhvr>
                                      <p:to x="100000" y="90000"/>
                                    </p:animScale>
                                    <p:animScale>
                                      <p:cBhvr>
                                        <p:cTn id="25" dur="166" decel="50000">
                                          <p:stCondLst>
                                            <p:cond delay="1668"/>
                                          </p:stCondLst>
                                        </p:cTn>
                                        <p:tgtEl>
                                          <p:spTgt spid="5"/>
                                        </p:tgtEl>
                                      </p:cBhvr>
                                      <p:to x="100000" y="100000"/>
                                    </p:animScale>
                                    <p:animScale>
                                      <p:cBhvr>
                                        <p:cTn id="26" dur="26">
                                          <p:stCondLst>
                                            <p:cond delay="1808"/>
                                          </p:stCondLst>
                                        </p:cTn>
                                        <p:tgtEl>
                                          <p:spTgt spid="5"/>
                                        </p:tgtEl>
                                      </p:cBhvr>
                                      <p:to x="100000" y="95000"/>
                                    </p:animScale>
                                    <p:animScale>
                                      <p:cBhvr>
                                        <p:cTn id="27" dur="166" decel="50000">
                                          <p:stCondLst>
                                            <p:cond delay="1834"/>
                                          </p:stCondLst>
                                        </p:cTn>
                                        <p:tgtEl>
                                          <p:spTgt spid="5"/>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ppt_x"/>
                                          </p:val>
                                        </p:tav>
                                        <p:tav tm="100000">
                                          <p:val>
                                            <p:strVal val="#ppt_x"/>
                                          </p:val>
                                        </p:tav>
                                      </p:tavLst>
                                    </p:anim>
                                    <p:anim calcmode="lin" valueType="num">
                                      <p:cBhvr additive="base">
                                        <p:cTn id="3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2D3EB1-FB1F-49BE-B610-6C635D6C605E}" type="slidenum">
              <a:rPr lang="en-US" smtClean="0"/>
              <a:t>17</a:t>
            </a:fld>
            <a:endParaRPr lang="en-US"/>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882900"/>
            <a:ext cx="1103313" cy="109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2882900"/>
            <a:ext cx="1304925"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050" y="2473654"/>
            <a:ext cx="8851900" cy="187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093913" y="2489200"/>
            <a:ext cx="1639887" cy="369332"/>
          </a:xfrm>
          <a:prstGeom prst="rect">
            <a:avLst/>
          </a:prstGeom>
          <a:noFill/>
        </p:spPr>
        <p:txBody>
          <a:bodyPr wrap="square" rtlCol="0">
            <a:spAutoFit/>
          </a:bodyPr>
          <a:lstStyle/>
          <a:p>
            <a:r>
              <a:rPr lang="en-US" dirty="0" smtClean="0"/>
              <a:t>2 </a:t>
            </a:r>
            <a:r>
              <a:rPr lang="en-US" dirty="0" err="1" smtClean="0"/>
              <a:t>Cor</a:t>
            </a:r>
            <a:r>
              <a:rPr lang="en-US" dirty="0" smtClean="0"/>
              <a:t> 12:7</a:t>
            </a:r>
            <a:endParaRPr lang="en-US" dirty="0"/>
          </a:p>
        </p:txBody>
      </p:sp>
      <p:sp>
        <p:nvSpPr>
          <p:cNvPr id="4" name="TextBox 3"/>
          <p:cNvSpPr txBox="1"/>
          <p:nvPr/>
        </p:nvSpPr>
        <p:spPr>
          <a:xfrm>
            <a:off x="838200" y="4016375"/>
            <a:ext cx="1255713" cy="369332"/>
          </a:xfrm>
          <a:prstGeom prst="rect">
            <a:avLst/>
          </a:prstGeom>
          <a:noFill/>
        </p:spPr>
        <p:txBody>
          <a:bodyPr wrap="square" rtlCol="0">
            <a:spAutoFit/>
          </a:bodyPr>
          <a:lstStyle/>
          <a:p>
            <a:r>
              <a:rPr lang="en-US" dirty="0" smtClean="0"/>
              <a:t>Gen 1:31</a:t>
            </a:r>
            <a:endParaRPr lang="en-US" dirty="0"/>
          </a:p>
        </p:txBody>
      </p:sp>
      <p:sp>
        <p:nvSpPr>
          <p:cNvPr id="5" name="TextBox 4"/>
          <p:cNvSpPr txBox="1"/>
          <p:nvPr/>
        </p:nvSpPr>
        <p:spPr>
          <a:xfrm>
            <a:off x="2514600" y="3973513"/>
            <a:ext cx="1066800" cy="378154"/>
          </a:xfrm>
          <a:prstGeom prst="rect">
            <a:avLst/>
          </a:prstGeom>
          <a:noFill/>
        </p:spPr>
        <p:txBody>
          <a:bodyPr wrap="square" rtlCol="0">
            <a:spAutoFit/>
          </a:bodyPr>
          <a:lstStyle/>
          <a:p>
            <a:r>
              <a:rPr lang="en-US" dirty="0" smtClean="0"/>
              <a:t>Ro 1:20</a:t>
            </a:r>
            <a:endParaRPr lang="en-US" dirty="0"/>
          </a:p>
        </p:txBody>
      </p:sp>
      <p:sp>
        <p:nvSpPr>
          <p:cNvPr id="6" name="TextBox 5"/>
          <p:cNvSpPr txBox="1"/>
          <p:nvPr/>
        </p:nvSpPr>
        <p:spPr>
          <a:xfrm>
            <a:off x="4953000" y="3973513"/>
            <a:ext cx="1447800" cy="369332"/>
          </a:xfrm>
          <a:prstGeom prst="rect">
            <a:avLst/>
          </a:prstGeom>
          <a:noFill/>
        </p:spPr>
        <p:txBody>
          <a:bodyPr wrap="square" rtlCol="0">
            <a:spAutoFit/>
          </a:bodyPr>
          <a:lstStyle/>
          <a:p>
            <a:r>
              <a:rPr lang="en-US" dirty="0" smtClean="0"/>
              <a:t>Ro 11:33-36</a:t>
            </a:r>
            <a:endParaRPr lang="en-US" dirty="0"/>
          </a:p>
        </p:txBody>
      </p:sp>
      <p:sp>
        <p:nvSpPr>
          <p:cNvPr id="7" name="TextBox 6"/>
          <p:cNvSpPr txBox="1"/>
          <p:nvPr/>
        </p:nvSpPr>
        <p:spPr>
          <a:xfrm>
            <a:off x="7010400" y="3973513"/>
            <a:ext cx="1524000" cy="369332"/>
          </a:xfrm>
          <a:prstGeom prst="rect">
            <a:avLst/>
          </a:prstGeom>
          <a:noFill/>
        </p:spPr>
        <p:txBody>
          <a:bodyPr wrap="square" rtlCol="0">
            <a:spAutoFit/>
          </a:bodyPr>
          <a:lstStyle/>
          <a:p>
            <a:r>
              <a:rPr lang="en-US" dirty="0" err="1" smtClean="0"/>
              <a:t>Eph</a:t>
            </a:r>
            <a:r>
              <a:rPr lang="en-US" dirty="0" smtClean="0"/>
              <a:t> 3:18-19</a:t>
            </a:r>
            <a:endParaRPr lang="en-US" dirty="0"/>
          </a:p>
        </p:txBody>
      </p:sp>
      <p:sp>
        <p:nvSpPr>
          <p:cNvPr id="8" name="TextBox 7"/>
          <p:cNvSpPr txBox="1"/>
          <p:nvPr/>
        </p:nvSpPr>
        <p:spPr>
          <a:xfrm>
            <a:off x="6019800" y="2473654"/>
            <a:ext cx="1371600" cy="369332"/>
          </a:xfrm>
          <a:prstGeom prst="rect">
            <a:avLst/>
          </a:prstGeom>
          <a:noFill/>
        </p:spPr>
        <p:txBody>
          <a:bodyPr wrap="square" rtlCol="0">
            <a:spAutoFit/>
          </a:bodyPr>
          <a:lstStyle/>
          <a:p>
            <a:r>
              <a:rPr lang="en-US" dirty="0" smtClean="0"/>
              <a:t>Acts 20:27</a:t>
            </a:r>
            <a:endParaRPr lang="en-US" dirty="0"/>
          </a:p>
        </p:txBody>
      </p:sp>
      <p:sp>
        <p:nvSpPr>
          <p:cNvPr id="10" name="TextBox 9"/>
          <p:cNvSpPr txBox="1"/>
          <p:nvPr/>
        </p:nvSpPr>
        <p:spPr>
          <a:xfrm>
            <a:off x="6019800" y="2209800"/>
            <a:ext cx="1371600" cy="369332"/>
          </a:xfrm>
          <a:prstGeom prst="rect">
            <a:avLst/>
          </a:prstGeom>
          <a:noFill/>
        </p:spPr>
        <p:txBody>
          <a:bodyPr wrap="square" rtlCol="0">
            <a:spAutoFit/>
          </a:bodyPr>
          <a:lstStyle/>
          <a:p>
            <a:r>
              <a:rPr lang="en-US" dirty="0" smtClean="0"/>
              <a:t>Is 30:10</a:t>
            </a:r>
            <a:endParaRPr lang="en-US" dirty="0"/>
          </a:p>
        </p:txBody>
      </p:sp>
    </p:spTree>
    <p:extLst>
      <p:ext uri="{BB962C8B-B14F-4D97-AF65-F5344CB8AC3E}">
        <p14:creationId xmlns:p14="http://schemas.microsoft.com/office/powerpoint/2010/main" val="28979934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2D3EB1-FB1F-49BE-B610-6C635D6C605E}" type="slidenum">
              <a:rPr lang="en-US" smtClean="0"/>
              <a:t>18</a:t>
            </a:fld>
            <a:endParaRPr lang="en-US"/>
          </a:p>
        </p:txBody>
      </p:sp>
      <p:sp>
        <p:nvSpPr>
          <p:cNvPr id="3" name="TextBox 2"/>
          <p:cNvSpPr txBox="1"/>
          <p:nvPr/>
        </p:nvSpPr>
        <p:spPr>
          <a:xfrm>
            <a:off x="555812" y="2971800"/>
            <a:ext cx="7620000" cy="1384995"/>
          </a:xfrm>
          <a:prstGeom prst="rect">
            <a:avLst/>
          </a:prstGeom>
          <a:noFill/>
        </p:spPr>
        <p:txBody>
          <a:bodyPr wrap="square" rtlCol="0">
            <a:spAutoFit/>
          </a:bodyPr>
          <a:lstStyle/>
          <a:p>
            <a:r>
              <a:rPr lang="en-US" sz="2000" dirty="0"/>
              <a:t>Because of the </a:t>
            </a:r>
            <a:r>
              <a:rPr lang="en-US" sz="2400" dirty="0"/>
              <a:t>surpassing</a:t>
            </a:r>
            <a:r>
              <a:rPr lang="en-US" sz="2000" dirty="0"/>
              <a:t> greatness of the revelations, for this reason, to keep me from exalting myself, there was given me a thorn in the flesh, a messenger of Satan to torment me--to keep me from exalting myself! </a:t>
            </a:r>
            <a:r>
              <a:rPr lang="en-US" sz="2000" dirty="0" smtClean="0"/>
              <a:t>  (</a:t>
            </a:r>
            <a:r>
              <a:rPr lang="en-US" sz="2000" dirty="0"/>
              <a:t>2Co 12:7 NASB</a:t>
            </a:r>
            <a:r>
              <a:rPr lang="en-US" sz="2000" dirty="0" smtClean="0"/>
              <a:t>)</a:t>
            </a:r>
            <a:endParaRPr lang="en-US" dirty="0"/>
          </a:p>
        </p:txBody>
      </p:sp>
      <p:sp>
        <p:nvSpPr>
          <p:cNvPr id="5" name="TextBox 4"/>
          <p:cNvSpPr txBox="1"/>
          <p:nvPr/>
        </p:nvSpPr>
        <p:spPr>
          <a:xfrm>
            <a:off x="591671" y="457200"/>
            <a:ext cx="7620000" cy="2215991"/>
          </a:xfrm>
          <a:prstGeom prst="rect">
            <a:avLst/>
          </a:prstGeom>
          <a:noFill/>
        </p:spPr>
        <p:txBody>
          <a:bodyPr wrap="square" rtlCol="0">
            <a:spAutoFit/>
          </a:bodyPr>
          <a:lstStyle/>
          <a:p>
            <a:r>
              <a:rPr lang="en-US" sz="2000" dirty="0"/>
              <a:t>Oh, the depth of the riches both of the wisdom and knowledge of God! How unsearchable are His judgments and unfathomable His ways! For WHO HAS KNOWN THE MIND OF THE LORD, OR WHO BECAME HIS COUNSELOR? Or WHO HAS FIRST GIVEN TO HIM THAT IT MIGHT BE PAID BACK TO HIM AGAIN? For from Him and through Him and to Him are all things. To Him </a:t>
            </a:r>
            <a:r>
              <a:rPr lang="en-US" sz="2000" i="1" dirty="0"/>
              <a:t>be</a:t>
            </a:r>
            <a:r>
              <a:rPr lang="en-US" sz="2000" dirty="0"/>
              <a:t> the glory forever. Amen. </a:t>
            </a:r>
            <a:r>
              <a:rPr lang="en-US" sz="2000" dirty="0" smtClean="0"/>
              <a:t>(</a:t>
            </a:r>
            <a:r>
              <a:rPr lang="en-US" sz="2000" dirty="0"/>
              <a:t>Rom 11:33-36 NASB)</a:t>
            </a:r>
          </a:p>
          <a:p>
            <a:endParaRPr lang="en-US" dirty="0"/>
          </a:p>
        </p:txBody>
      </p:sp>
      <p:sp>
        <p:nvSpPr>
          <p:cNvPr id="6" name="TextBox 5"/>
          <p:cNvSpPr txBox="1"/>
          <p:nvPr/>
        </p:nvSpPr>
        <p:spPr>
          <a:xfrm>
            <a:off x="551330" y="4957482"/>
            <a:ext cx="7602071" cy="1384995"/>
          </a:xfrm>
          <a:prstGeom prst="rect">
            <a:avLst/>
          </a:prstGeom>
          <a:noFill/>
        </p:spPr>
        <p:txBody>
          <a:bodyPr wrap="square" rtlCol="0">
            <a:spAutoFit/>
          </a:bodyPr>
          <a:lstStyle/>
          <a:p>
            <a:r>
              <a:rPr lang="en-US" sz="2000" dirty="0" smtClean="0"/>
              <a:t>. . . may </a:t>
            </a:r>
            <a:r>
              <a:rPr lang="en-US" sz="2000" dirty="0"/>
              <a:t>be able to comprehend with all the saints what is the breadth and length and height and depth, and to know the love of Christ which </a:t>
            </a:r>
            <a:r>
              <a:rPr lang="en-US" sz="2400" dirty="0"/>
              <a:t>surpasses</a:t>
            </a:r>
            <a:r>
              <a:rPr lang="en-US" sz="2000" dirty="0"/>
              <a:t> knowledge, that you may be filled up to all the fullness of God. </a:t>
            </a:r>
            <a:r>
              <a:rPr lang="en-US" sz="2000" dirty="0" smtClean="0"/>
              <a:t>(</a:t>
            </a:r>
            <a:r>
              <a:rPr lang="en-US" sz="2000" dirty="0" err="1"/>
              <a:t>Eph</a:t>
            </a:r>
            <a:r>
              <a:rPr lang="en-US" sz="2000" dirty="0"/>
              <a:t> 3:18-19 NASB</a:t>
            </a:r>
            <a:r>
              <a:rPr lang="en-US" sz="2000" dirty="0" smtClean="0"/>
              <a:t>)</a:t>
            </a:r>
            <a:endParaRPr lang="en-US" dirty="0"/>
          </a:p>
        </p:txBody>
      </p:sp>
    </p:spTree>
    <p:extLst>
      <p:ext uri="{BB962C8B-B14F-4D97-AF65-F5344CB8AC3E}">
        <p14:creationId xmlns:p14="http://schemas.microsoft.com/office/powerpoint/2010/main" val="2221802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2D3EB1-FB1F-49BE-B610-6C635D6C605E}" type="slidenum">
              <a:rPr lang="en-US" smtClean="0">
                <a:solidFill>
                  <a:prstClr val="black">
                    <a:tint val="75000"/>
                  </a:prstClr>
                </a:solidFill>
              </a:rPr>
              <a:pPr/>
              <a:t>19</a:t>
            </a:fld>
            <a:endParaRPr lang="en-US">
              <a:solidFill>
                <a:prstClr val="black">
                  <a:tint val="75000"/>
                </a:prstClr>
              </a:solidFill>
            </a:endParaRPr>
          </a:p>
        </p:txBody>
      </p:sp>
      <p:pic>
        <p:nvPicPr>
          <p:cNvPr id="14340" name="Picture 4" descr="http://staff.argyll.epsb.ca/jreed/math30p/conics/images/Image_S1_L01_02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7" y="838200"/>
            <a:ext cx="8766804"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8437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1371600"/>
            <a:ext cx="6400800" cy="4495800"/>
          </a:xfrm>
        </p:spPr>
        <p:txBody>
          <a:bodyPr>
            <a:noAutofit/>
          </a:bodyPr>
          <a:lstStyle/>
          <a:p>
            <a:r>
              <a:rPr lang="en-US" sz="8800" b="1" dirty="0" smtClean="0">
                <a:solidFill>
                  <a:schemeClr val="tx1"/>
                </a:solidFill>
              </a:rPr>
              <a:t>BOLD IN YOUR BELIEFS</a:t>
            </a:r>
            <a:endParaRPr lang="en-US" sz="8800" b="1" dirty="0">
              <a:solidFill>
                <a:schemeClr val="tx1"/>
              </a:solidFill>
            </a:endParaRPr>
          </a:p>
        </p:txBody>
      </p:sp>
      <p:sp>
        <p:nvSpPr>
          <p:cNvPr id="2" name="Slide Number Placeholder 1"/>
          <p:cNvSpPr>
            <a:spLocks noGrp="1"/>
          </p:cNvSpPr>
          <p:nvPr>
            <p:ph type="sldNum" sz="quarter" idx="12"/>
          </p:nvPr>
        </p:nvSpPr>
        <p:spPr/>
        <p:txBody>
          <a:bodyPr/>
          <a:lstStyle/>
          <a:p>
            <a:fld id="{C22D3EB1-FB1F-49BE-B610-6C635D6C605E}" type="slidenum">
              <a:rPr lang="en-US" smtClean="0"/>
              <a:t>2</a:t>
            </a:fld>
            <a:endParaRPr lang="en-US"/>
          </a:p>
        </p:txBody>
      </p:sp>
      <p:sp>
        <p:nvSpPr>
          <p:cNvPr id="5" name="TextBox 4"/>
          <p:cNvSpPr txBox="1"/>
          <p:nvPr/>
        </p:nvSpPr>
        <p:spPr>
          <a:xfrm>
            <a:off x="1295400" y="5762056"/>
            <a:ext cx="6781800" cy="461665"/>
          </a:xfrm>
          <a:prstGeom prst="rect">
            <a:avLst/>
          </a:prstGeom>
          <a:noFill/>
        </p:spPr>
        <p:txBody>
          <a:bodyPr wrap="square" rtlCol="0">
            <a:spAutoFit/>
          </a:bodyPr>
          <a:lstStyle/>
          <a:p>
            <a:r>
              <a:rPr lang="en-US" sz="2400" b="1" dirty="0" smtClean="0"/>
              <a:t>TRUTH is what it is.    Belief is what you turn it into</a:t>
            </a:r>
            <a:endParaRPr lang="en-US" sz="2400" b="1" dirty="0"/>
          </a:p>
        </p:txBody>
      </p:sp>
    </p:spTree>
    <p:extLst>
      <p:ext uri="{BB962C8B-B14F-4D97-AF65-F5344CB8AC3E}">
        <p14:creationId xmlns:p14="http://schemas.microsoft.com/office/powerpoint/2010/main" val="1725942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2D3EB1-FB1F-49BE-B610-6C635D6C605E}" type="slidenum">
              <a:rPr lang="en-US" smtClean="0"/>
              <a:t>20</a:t>
            </a:fld>
            <a:endParaRPr lang="en-US"/>
          </a:p>
        </p:txBody>
      </p:sp>
      <p:pic>
        <p:nvPicPr>
          <p:cNvPr id="10242" name="Picture 2" descr="http://thumbs.dreamstime.com/z/double-scoop-icecream-1056207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304800"/>
            <a:ext cx="2857500" cy="588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48288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2D3EB1-FB1F-49BE-B610-6C635D6C605E}" type="slidenum">
              <a:rPr lang="en-US" smtClean="0"/>
              <a:t>21</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206" y="484188"/>
            <a:ext cx="2859087" cy="588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641164"/>
            <a:ext cx="2859087" cy="588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57810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2D3EB1-FB1F-49BE-B610-6C635D6C605E}" type="slidenum">
              <a:rPr lang="en-US" smtClean="0"/>
              <a:t>22</a:t>
            </a:fld>
            <a:endParaRPr lang="en-US"/>
          </a:p>
        </p:txBody>
      </p:sp>
      <p:pic>
        <p:nvPicPr>
          <p:cNvPr id="7170" name="Picture 2" descr="http://thumbs.dreamstime.com/z/double-scoop-icecream-1056207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533400"/>
            <a:ext cx="2857500" cy="2943225"/>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thumbs.dreamstime.com/z/double-scoop-icecream-1056207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2806014" y="3482803"/>
            <a:ext cx="2857500" cy="2943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24681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2D3EB1-FB1F-49BE-B610-6C635D6C605E}" type="slidenum">
              <a:rPr lang="en-US" smtClean="0"/>
              <a:t>23</a:t>
            </a:fld>
            <a:endParaRPr lang="en-US"/>
          </a:p>
        </p:txBody>
      </p:sp>
      <p:pic>
        <p:nvPicPr>
          <p:cNvPr id="7170" name="Picture 2" descr="http://thumbs.dreamstime.com/z/double-scoop-icecream-1056207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2671" y="517166"/>
            <a:ext cx="2857500" cy="2943225"/>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thumbs.dreamstime.com/z/double-scoop-icecream-1056207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1143000" y="3482803"/>
            <a:ext cx="2857500" cy="29432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13765"/>
            <a:ext cx="2844177" cy="594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03669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2D3EB1-FB1F-49BE-B610-6C635D6C605E}" type="slidenum">
              <a:rPr lang="en-US" smtClean="0"/>
              <a:t>24</a:t>
            </a:fld>
            <a:endParaRPr lang="en-US"/>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304800"/>
            <a:ext cx="2844177" cy="594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3886200" y="381000"/>
            <a:ext cx="1295400" cy="1323439"/>
          </a:xfrm>
          <a:prstGeom prst="rect">
            <a:avLst/>
          </a:prstGeom>
          <a:noFill/>
        </p:spPr>
        <p:txBody>
          <a:bodyPr wrap="square" rtlCol="0">
            <a:spAutoFit/>
          </a:bodyPr>
          <a:lstStyle/>
          <a:p>
            <a:r>
              <a:rPr lang="en-US" sz="8000" dirty="0"/>
              <a:t>∞</a:t>
            </a:r>
          </a:p>
        </p:txBody>
      </p:sp>
      <p:sp>
        <p:nvSpPr>
          <p:cNvPr id="5" name="TextBox 4"/>
          <p:cNvSpPr txBox="1"/>
          <p:nvPr/>
        </p:nvSpPr>
        <p:spPr>
          <a:xfrm>
            <a:off x="3887836" y="5486400"/>
            <a:ext cx="1295400" cy="1323439"/>
          </a:xfrm>
          <a:prstGeom prst="rect">
            <a:avLst/>
          </a:prstGeom>
          <a:noFill/>
        </p:spPr>
        <p:txBody>
          <a:bodyPr wrap="square" rtlCol="0">
            <a:spAutoFit/>
          </a:bodyPr>
          <a:lstStyle/>
          <a:p>
            <a:r>
              <a:rPr lang="en-US" sz="8000" dirty="0"/>
              <a:t>∞</a:t>
            </a:r>
          </a:p>
        </p:txBody>
      </p:sp>
      <p:sp>
        <p:nvSpPr>
          <p:cNvPr id="6" name="TextBox 5"/>
          <p:cNvSpPr txBox="1"/>
          <p:nvPr/>
        </p:nvSpPr>
        <p:spPr>
          <a:xfrm>
            <a:off x="6324600" y="2699950"/>
            <a:ext cx="1295400" cy="1323439"/>
          </a:xfrm>
          <a:prstGeom prst="rect">
            <a:avLst/>
          </a:prstGeom>
          <a:noFill/>
        </p:spPr>
        <p:txBody>
          <a:bodyPr wrap="square" rtlCol="0">
            <a:spAutoFit/>
          </a:bodyPr>
          <a:lstStyle/>
          <a:p>
            <a:r>
              <a:rPr lang="en-US" sz="8000" dirty="0"/>
              <a:t>∞</a:t>
            </a:r>
          </a:p>
        </p:txBody>
      </p:sp>
      <p:sp>
        <p:nvSpPr>
          <p:cNvPr id="7" name="TextBox 6"/>
          <p:cNvSpPr txBox="1"/>
          <p:nvPr/>
        </p:nvSpPr>
        <p:spPr>
          <a:xfrm>
            <a:off x="1752600" y="2819400"/>
            <a:ext cx="1295400" cy="1323439"/>
          </a:xfrm>
          <a:prstGeom prst="rect">
            <a:avLst/>
          </a:prstGeom>
          <a:noFill/>
        </p:spPr>
        <p:txBody>
          <a:bodyPr wrap="square" rtlCol="0">
            <a:spAutoFit/>
          </a:bodyPr>
          <a:lstStyle/>
          <a:p>
            <a:r>
              <a:rPr lang="en-US" sz="8000" dirty="0"/>
              <a:t>∞</a:t>
            </a:r>
          </a:p>
        </p:txBody>
      </p:sp>
    </p:spTree>
    <p:extLst>
      <p:ext uri="{BB962C8B-B14F-4D97-AF65-F5344CB8AC3E}">
        <p14:creationId xmlns:p14="http://schemas.microsoft.com/office/powerpoint/2010/main" val="380423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fltVal val="0"/>
                                          </p:val>
                                        </p:tav>
                                        <p:tav tm="100000">
                                          <p:val>
                                            <p:strVal val="#ppt_w"/>
                                          </p:val>
                                        </p:tav>
                                      </p:tavLst>
                                    </p:anim>
                                    <p:anim calcmode="lin" valueType="num">
                                      <p:cBhvr>
                                        <p:cTn id="24" dur="1000" fill="hold"/>
                                        <p:tgtEl>
                                          <p:spTgt spid="7"/>
                                        </p:tgtEl>
                                        <p:attrNameLst>
                                          <p:attrName>ppt_h</p:attrName>
                                        </p:attrNameLst>
                                      </p:cBhvr>
                                      <p:tavLst>
                                        <p:tav tm="0">
                                          <p:val>
                                            <p:fltVal val="0"/>
                                          </p:val>
                                        </p:tav>
                                        <p:tav tm="100000">
                                          <p:val>
                                            <p:strVal val="#ppt_h"/>
                                          </p:val>
                                        </p:tav>
                                      </p:tavLst>
                                    </p:anim>
                                    <p:anim calcmode="lin" valueType="num">
                                      <p:cBhvr>
                                        <p:cTn id="25" dur="1000" fill="hold"/>
                                        <p:tgtEl>
                                          <p:spTgt spid="7"/>
                                        </p:tgtEl>
                                        <p:attrNameLst>
                                          <p:attrName>style.rotation</p:attrName>
                                        </p:attrNameLst>
                                      </p:cBhvr>
                                      <p:tavLst>
                                        <p:tav tm="0">
                                          <p:val>
                                            <p:fltVal val="90"/>
                                          </p:val>
                                        </p:tav>
                                        <p:tav tm="100000">
                                          <p:val>
                                            <p:fltVal val="0"/>
                                          </p:val>
                                        </p:tav>
                                      </p:tavLst>
                                    </p:anim>
                                    <p:animEffect transition="in" filter="fade">
                                      <p:cBhvr>
                                        <p:cTn id="26" dur="10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1000" fill="hold"/>
                                        <p:tgtEl>
                                          <p:spTgt spid="6"/>
                                        </p:tgtEl>
                                        <p:attrNameLst>
                                          <p:attrName>ppt_w</p:attrName>
                                        </p:attrNameLst>
                                      </p:cBhvr>
                                      <p:tavLst>
                                        <p:tav tm="0">
                                          <p:val>
                                            <p:fltVal val="0"/>
                                          </p:val>
                                        </p:tav>
                                        <p:tav tm="100000">
                                          <p:val>
                                            <p:strVal val="#ppt_w"/>
                                          </p:val>
                                        </p:tav>
                                      </p:tavLst>
                                    </p:anim>
                                    <p:anim calcmode="lin" valueType="num">
                                      <p:cBhvr>
                                        <p:cTn id="32" dur="1000" fill="hold"/>
                                        <p:tgtEl>
                                          <p:spTgt spid="6"/>
                                        </p:tgtEl>
                                        <p:attrNameLst>
                                          <p:attrName>ppt_h</p:attrName>
                                        </p:attrNameLst>
                                      </p:cBhvr>
                                      <p:tavLst>
                                        <p:tav tm="0">
                                          <p:val>
                                            <p:fltVal val="0"/>
                                          </p:val>
                                        </p:tav>
                                        <p:tav tm="100000">
                                          <p:val>
                                            <p:strVal val="#ppt_h"/>
                                          </p:val>
                                        </p:tav>
                                      </p:tavLst>
                                    </p:anim>
                                    <p:anim calcmode="lin" valueType="num">
                                      <p:cBhvr>
                                        <p:cTn id="33" dur="1000" fill="hold"/>
                                        <p:tgtEl>
                                          <p:spTgt spid="6"/>
                                        </p:tgtEl>
                                        <p:attrNameLst>
                                          <p:attrName>style.rotation</p:attrName>
                                        </p:attrNameLst>
                                      </p:cBhvr>
                                      <p:tavLst>
                                        <p:tav tm="0">
                                          <p:val>
                                            <p:fltVal val="90"/>
                                          </p:val>
                                        </p:tav>
                                        <p:tav tm="100000">
                                          <p:val>
                                            <p:fltVal val="0"/>
                                          </p:val>
                                        </p:tav>
                                      </p:tavLst>
                                    </p:anim>
                                    <p:animEffect transition="in" filter="fade">
                                      <p:cBhvr>
                                        <p:cTn id="3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2D3EB1-FB1F-49BE-B610-6C635D6C605E}" type="slidenum">
              <a:rPr lang="en-US" smtClean="0"/>
              <a:t>25</a:t>
            </a:fld>
            <a:endParaRPr lang="en-US"/>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304800"/>
            <a:ext cx="2844177" cy="594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3886200" y="381000"/>
            <a:ext cx="1295400" cy="1323439"/>
          </a:xfrm>
          <a:prstGeom prst="rect">
            <a:avLst/>
          </a:prstGeom>
          <a:noFill/>
        </p:spPr>
        <p:txBody>
          <a:bodyPr wrap="square" rtlCol="0">
            <a:spAutoFit/>
          </a:bodyPr>
          <a:lstStyle/>
          <a:p>
            <a:r>
              <a:rPr lang="en-US" sz="8000" dirty="0"/>
              <a:t>∞</a:t>
            </a:r>
          </a:p>
        </p:txBody>
      </p:sp>
      <p:sp>
        <p:nvSpPr>
          <p:cNvPr id="5" name="TextBox 4"/>
          <p:cNvSpPr txBox="1"/>
          <p:nvPr/>
        </p:nvSpPr>
        <p:spPr>
          <a:xfrm>
            <a:off x="3887836" y="5486400"/>
            <a:ext cx="1295400" cy="1323439"/>
          </a:xfrm>
          <a:prstGeom prst="rect">
            <a:avLst/>
          </a:prstGeom>
          <a:noFill/>
        </p:spPr>
        <p:txBody>
          <a:bodyPr wrap="square" rtlCol="0">
            <a:spAutoFit/>
          </a:bodyPr>
          <a:lstStyle/>
          <a:p>
            <a:r>
              <a:rPr lang="en-US" sz="8000" dirty="0"/>
              <a:t>∞</a:t>
            </a:r>
          </a:p>
        </p:txBody>
      </p:sp>
      <p:sp>
        <p:nvSpPr>
          <p:cNvPr id="6" name="TextBox 5"/>
          <p:cNvSpPr txBox="1"/>
          <p:nvPr/>
        </p:nvSpPr>
        <p:spPr>
          <a:xfrm>
            <a:off x="6324600" y="2699950"/>
            <a:ext cx="1295400" cy="1323439"/>
          </a:xfrm>
          <a:prstGeom prst="rect">
            <a:avLst/>
          </a:prstGeom>
          <a:noFill/>
        </p:spPr>
        <p:txBody>
          <a:bodyPr wrap="square" rtlCol="0">
            <a:spAutoFit/>
          </a:bodyPr>
          <a:lstStyle/>
          <a:p>
            <a:r>
              <a:rPr lang="en-US" sz="8000" dirty="0"/>
              <a:t>∞</a:t>
            </a:r>
          </a:p>
        </p:txBody>
      </p:sp>
      <p:sp>
        <p:nvSpPr>
          <p:cNvPr id="7" name="TextBox 6"/>
          <p:cNvSpPr txBox="1"/>
          <p:nvPr/>
        </p:nvSpPr>
        <p:spPr>
          <a:xfrm>
            <a:off x="1752600" y="2819400"/>
            <a:ext cx="1295400" cy="1323439"/>
          </a:xfrm>
          <a:prstGeom prst="rect">
            <a:avLst/>
          </a:prstGeom>
          <a:noFill/>
        </p:spPr>
        <p:txBody>
          <a:bodyPr wrap="square" rtlCol="0">
            <a:spAutoFit/>
          </a:bodyPr>
          <a:lstStyle/>
          <a:p>
            <a:r>
              <a:rPr lang="en-US" sz="8000" dirty="0"/>
              <a:t>∞</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050" y="2522538"/>
            <a:ext cx="8851900" cy="1884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2658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fltVal val="0"/>
                                          </p:val>
                                        </p:tav>
                                        <p:tav tm="100000">
                                          <p:val>
                                            <p:strVal val="#ppt_w"/>
                                          </p:val>
                                        </p:tav>
                                      </p:tavLst>
                                    </p:anim>
                                    <p:anim calcmode="lin" valueType="num">
                                      <p:cBhvr>
                                        <p:cTn id="24" dur="1000" fill="hold"/>
                                        <p:tgtEl>
                                          <p:spTgt spid="7"/>
                                        </p:tgtEl>
                                        <p:attrNameLst>
                                          <p:attrName>ppt_h</p:attrName>
                                        </p:attrNameLst>
                                      </p:cBhvr>
                                      <p:tavLst>
                                        <p:tav tm="0">
                                          <p:val>
                                            <p:fltVal val="0"/>
                                          </p:val>
                                        </p:tav>
                                        <p:tav tm="100000">
                                          <p:val>
                                            <p:strVal val="#ppt_h"/>
                                          </p:val>
                                        </p:tav>
                                      </p:tavLst>
                                    </p:anim>
                                    <p:anim calcmode="lin" valueType="num">
                                      <p:cBhvr>
                                        <p:cTn id="25" dur="1000" fill="hold"/>
                                        <p:tgtEl>
                                          <p:spTgt spid="7"/>
                                        </p:tgtEl>
                                        <p:attrNameLst>
                                          <p:attrName>style.rotation</p:attrName>
                                        </p:attrNameLst>
                                      </p:cBhvr>
                                      <p:tavLst>
                                        <p:tav tm="0">
                                          <p:val>
                                            <p:fltVal val="90"/>
                                          </p:val>
                                        </p:tav>
                                        <p:tav tm="100000">
                                          <p:val>
                                            <p:fltVal val="0"/>
                                          </p:val>
                                        </p:tav>
                                      </p:tavLst>
                                    </p:anim>
                                    <p:animEffect transition="in" filter="fade">
                                      <p:cBhvr>
                                        <p:cTn id="26" dur="10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1000" fill="hold"/>
                                        <p:tgtEl>
                                          <p:spTgt spid="6"/>
                                        </p:tgtEl>
                                        <p:attrNameLst>
                                          <p:attrName>ppt_w</p:attrName>
                                        </p:attrNameLst>
                                      </p:cBhvr>
                                      <p:tavLst>
                                        <p:tav tm="0">
                                          <p:val>
                                            <p:fltVal val="0"/>
                                          </p:val>
                                        </p:tav>
                                        <p:tav tm="100000">
                                          <p:val>
                                            <p:strVal val="#ppt_w"/>
                                          </p:val>
                                        </p:tav>
                                      </p:tavLst>
                                    </p:anim>
                                    <p:anim calcmode="lin" valueType="num">
                                      <p:cBhvr>
                                        <p:cTn id="32" dur="1000" fill="hold"/>
                                        <p:tgtEl>
                                          <p:spTgt spid="6"/>
                                        </p:tgtEl>
                                        <p:attrNameLst>
                                          <p:attrName>ppt_h</p:attrName>
                                        </p:attrNameLst>
                                      </p:cBhvr>
                                      <p:tavLst>
                                        <p:tav tm="0">
                                          <p:val>
                                            <p:fltVal val="0"/>
                                          </p:val>
                                        </p:tav>
                                        <p:tav tm="100000">
                                          <p:val>
                                            <p:strVal val="#ppt_h"/>
                                          </p:val>
                                        </p:tav>
                                      </p:tavLst>
                                    </p:anim>
                                    <p:anim calcmode="lin" valueType="num">
                                      <p:cBhvr>
                                        <p:cTn id="33" dur="1000" fill="hold"/>
                                        <p:tgtEl>
                                          <p:spTgt spid="6"/>
                                        </p:tgtEl>
                                        <p:attrNameLst>
                                          <p:attrName>style.rotation</p:attrName>
                                        </p:attrNameLst>
                                      </p:cBhvr>
                                      <p:tavLst>
                                        <p:tav tm="0">
                                          <p:val>
                                            <p:fltVal val="90"/>
                                          </p:val>
                                        </p:tav>
                                        <p:tav tm="100000">
                                          <p:val>
                                            <p:fltVal val="0"/>
                                          </p:val>
                                        </p:tav>
                                      </p:tavLst>
                                    </p:anim>
                                    <p:animEffect transition="in" filter="fade">
                                      <p:cBhvr>
                                        <p:cTn id="34" dur="10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45" presetClass="entr" presetSubtype="0" fill="hold" nodeType="clickEffect">
                                  <p:stCondLst>
                                    <p:cond delay="0"/>
                                  </p:stCondLst>
                                  <p:childTnLst>
                                    <p:set>
                                      <p:cBhvr>
                                        <p:cTn id="38" dur="1" fill="hold">
                                          <p:stCondLst>
                                            <p:cond delay="0"/>
                                          </p:stCondLst>
                                        </p:cTn>
                                        <p:tgtEl>
                                          <p:spTgt spid="2051"/>
                                        </p:tgtEl>
                                        <p:attrNameLst>
                                          <p:attrName>style.visibility</p:attrName>
                                        </p:attrNameLst>
                                      </p:cBhvr>
                                      <p:to>
                                        <p:strVal val="visible"/>
                                      </p:to>
                                    </p:set>
                                    <p:animEffect transition="in" filter="fade">
                                      <p:cBhvr>
                                        <p:cTn id="39" dur="2000"/>
                                        <p:tgtEl>
                                          <p:spTgt spid="2051"/>
                                        </p:tgtEl>
                                      </p:cBhvr>
                                    </p:animEffect>
                                    <p:anim calcmode="lin" valueType="num">
                                      <p:cBhvr>
                                        <p:cTn id="40" dur="2000" fill="hold"/>
                                        <p:tgtEl>
                                          <p:spTgt spid="2051"/>
                                        </p:tgtEl>
                                        <p:attrNameLst>
                                          <p:attrName>ppt_w</p:attrName>
                                        </p:attrNameLst>
                                      </p:cBhvr>
                                      <p:tavLst>
                                        <p:tav tm="0" fmla="#ppt_w*sin(2.5*pi*$)">
                                          <p:val>
                                            <p:fltVal val="0"/>
                                          </p:val>
                                        </p:tav>
                                        <p:tav tm="100000">
                                          <p:val>
                                            <p:fltVal val="1"/>
                                          </p:val>
                                        </p:tav>
                                      </p:tavLst>
                                    </p:anim>
                                    <p:anim calcmode="lin" valueType="num">
                                      <p:cBhvr>
                                        <p:cTn id="41" dur="2000" fill="hold"/>
                                        <p:tgtEl>
                                          <p:spTgt spid="205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2D3EB1-FB1F-49BE-B610-6C635D6C605E}" type="slidenum">
              <a:rPr lang="en-US" smtClean="0"/>
              <a:t>26</a:t>
            </a:fld>
            <a:endParaRPr lang="en-US"/>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3448" y="381000"/>
            <a:ext cx="2844177" cy="594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530" name="Picture 2"/>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228600" y="2590800"/>
            <a:ext cx="8821270"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620622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317" y="838200"/>
            <a:ext cx="8673171" cy="533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p:txBody>
          <a:bodyPr/>
          <a:lstStyle/>
          <a:p>
            <a:fld id="{C22D3EB1-FB1F-49BE-B610-6C635D6C605E}" type="slidenum">
              <a:rPr lang="en-US" smtClean="0"/>
              <a:t>27</a:t>
            </a:fld>
            <a:endParaRPr lang="en-US"/>
          </a:p>
        </p:txBody>
      </p:sp>
    </p:spTree>
    <p:extLst>
      <p:ext uri="{BB962C8B-B14F-4D97-AF65-F5344CB8AC3E}">
        <p14:creationId xmlns:p14="http://schemas.microsoft.com/office/powerpoint/2010/main" val="34069954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534400" cy="6001643"/>
          </a:xfrm>
          <a:prstGeom prst="rect">
            <a:avLst/>
          </a:prstGeom>
        </p:spPr>
        <p:txBody>
          <a:bodyPr wrap="square">
            <a:spAutoFit/>
          </a:bodyPr>
          <a:lstStyle/>
          <a:p>
            <a:r>
              <a:rPr lang="en-US" sz="3200" b="1" dirty="0"/>
              <a:t>More is unknown than is known</a:t>
            </a:r>
            <a:r>
              <a:rPr lang="en-US" sz="3200" dirty="0"/>
              <a:t>. We know how much dark energy there is because we know how it affects the </a:t>
            </a:r>
            <a:r>
              <a:rPr lang="en-US" sz="3200" dirty="0" smtClean="0"/>
              <a:t>Universe's expansion</a:t>
            </a:r>
            <a:r>
              <a:rPr lang="en-US" sz="3200" dirty="0"/>
              <a:t>. Other than that, it is a complete mystery. </a:t>
            </a:r>
            <a:endParaRPr lang="en-US" sz="3200" dirty="0" smtClean="0"/>
          </a:p>
          <a:p>
            <a:r>
              <a:rPr lang="en-US" sz="3200" dirty="0" smtClean="0"/>
              <a:t>But </a:t>
            </a:r>
            <a:r>
              <a:rPr lang="en-US" sz="3200" dirty="0"/>
              <a:t>it is an important mystery. It turns out that roughly </a:t>
            </a:r>
            <a:r>
              <a:rPr lang="en-US" sz="3200" b="1" dirty="0"/>
              <a:t>68% of </a:t>
            </a:r>
            <a:r>
              <a:rPr lang="en-US" sz="3200" b="1" dirty="0" smtClean="0"/>
              <a:t>the Universe </a:t>
            </a:r>
            <a:r>
              <a:rPr lang="en-US" sz="3200" b="1" dirty="0"/>
              <a:t>is dark energy</a:t>
            </a:r>
            <a:r>
              <a:rPr lang="en-US" sz="3200" dirty="0"/>
              <a:t>. </a:t>
            </a:r>
            <a:r>
              <a:rPr lang="en-US" sz="3200" b="1" dirty="0"/>
              <a:t>Dark matter makes up about 27%.</a:t>
            </a:r>
            <a:r>
              <a:rPr lang="en-US" sz="3200" dirty="0"/>
              <a:t> The rest - everything on Earth, everything ever observed with all </a:t>
            </a:r>
            <a:r>
              <a:rPr lang="en-US" sz="3200" dirty="0" smtClean="0"/>
              <a:t>of our </a:t>
            </a:r>
            <a:r>
              <a:rPr lang="en-US" sz="3200" dirty="0"/>
              <a:t>instruments, all normal matter - adds up to </a:t>
            </a:r>
            <a:r>
              <a:rPr lang="en-US" sz="3200" b="1" dirty="0"/>
              <a:t>less than 5% of the Universe</a:t>
            </a:r>
            <a:r>
              <a:rPr lang="en-US" sz="3200" dirty="0"/>
              <a:t>. Come to think of it, maybe it shouldn't be </a:t>
            </a:r>
            <a:r>
              <a:rPr lang="en-US" sz="3200" dirty="0" smtClean="0"/>
              <a:t>called "normal</a:t>
            </a:r>
            <a:r>
              <a:rPr lang="en-US" sz="3200" dirty="0"/>
              <a:t>" matter at all, since it is such a small fraction of the Universe.</a:t>
            </a:r>
          </a:p>
        </p:txBody>
      </p:sp>
      <p:sp>
        <p:nvSpPr>
          <p:cNvPr id="3" name="Slide Number Placeholder 2"/>
          <p:cNvSpPr>
            <a:spLocks noGrp="1"/>
          </p:cNvSpPr>
          <p:nvPr>
            <p:ph type="sldNum" sz="quarter" idx="12"/>
          </p:nvPr>
        </p:nvSpPr>
        <p:spPr/>
        <p:txBody>
          <a:bodyPr/>
          <a:lstStyle/>
          <a:p>
            <a:fld id="{C22D3EB1-FB1F-49BE-B610-6C635D6C605E}" type="slidenum">
              <a:rPr lang="en-US" smtClean="0"/>
              <a:t>28</a:t>
            </a:fld>
            <a:endParaRPr lang="en-US"/>
          </a:p>
        </p:txBody>
      </p:sp>
    </p:spTree>
    <p:extLst>
      <p:ext uri="{BB962C8B-B14F-4D97-AF65-F5344CB8AC3E}">
        <p14:creationId xmlns:p14="http://schemas.microsoft.com/office/powerpoint/2010/main" val="17359221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2D3EB1-FB1F-49BE-B610-6C635D6C605E}" type="slidenum">
              <a:rPr lang="en-US" smtClean="0"/>
              <a:t>29</a:t>
            </a:fld>
            <a:endParaRPr lang="en-US"/>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882900"/>
            <a:ext cx="1103313" cy="109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2882900"/>
            <a:ext cx="1304925"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050" y="2473654"/>
            <a:ext cx="8851900" cy="187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093913" y="2489200"/>
            <a:ext cx="1639887" cy="369332"/>
          </a:xfrm>
          <a:prstGeom prst="rect">
            <a:avLst/>
          </a:prstGeom>
          <a:noFill/>
        </p:spPr>
        <p:txBody>
          <a:bodyPr wrap="square" rtlCol="0">
            <a:spAutoFit/>
          </a:bodyPr>
          <a:lstStyle/>
          <a:p>
            <a:r>
              <a:rPr lang="en-US" dirty="0" smtClean="0"/>
              <a:t>2 </a:t>
            </a:r>
            <a:r>
              <a:rPr lang="en-US" dirty="0" err="1" smtClean="0"/>
              <a:t>Cor</a:t>
            </a:r>
            <a:r>
              <a:rPr lang="en-US" dirty="0" smtClean="0"/>
              <a:t> 12:7</a:t>
            </a:r>
            <a:endParaRPr lang="en-US" dirty="0"/>
          </a:p>
        </p:txBody>
      </p:sp>
      <p:sp>
        <p:nvSpPr>
          <p:cNvPr id="4" name="TextBox 3"/>
          <p:cNvSpPr txBox="1"/>
          <p:nvPr/>
        </p:nvSpPr>
        <p:spPr>
          <a:xfrm>
            <a:off x="838200" y="4016375"/>
            <a:ext cx="1255713" cy="369332"/>
          </a:xfrm>
          <a:prstGeom prst="rect">
            <a:avLst/>
          </a:prstGeom>
          <a:noFill/>
        </p:spPr>
        <p:txBody>
          <a:bodyPr wrap="square" rtlCol="0">
            <a:spAutoFit/>
          </a:bodyPr>
          <a:lstStyle/>
          <a:p>
            <a:r>
              <a:rPr lang="en-US" dirty="0" smtClean="0"/>
              <a:t>Gen 1:31</a:t>
            </a:r>
            <a:endParaRPr lang="en-US" dirty="0"/>
          </a:p>
        </p:txBody>
      </p:sp>
      <p:sp>
        <p:nvSpPr>
          <p:cNvPr id="5" name="TextBox 4"/>
          <p:cNvSpPr txBox="1"/>
          <p:nvPr/>
        </p:nvSpPr>
        <p:spPr>
          <a:xfrm>
            <a:off x="2514600" y="3973513"/>
            <a:ext cx="1066800" cy="378154"/>
          </a:xfrm>
          <a:prstGeom prst="rect">
            <a:avLst/>
          </a:prstGeom>
          <a:noFill/>
        </p:spPr>
        <p:txBody>
          <a:bodyPr wrap="square" rtlCol="0">
            <a:spAutoFit/>
          </a:bodyPr>
          <a:lstStyle/>
          <a:p>
            <a:r>
              <a:rPr lang="en-US" dirty="0" smtClean="0"/>
              <a:t>Ro 1:20</a:t>
            </a:r>
            <a:endParaRPr lang="en-US" dirty="0"/>
          </a:p>
        </p:txBody>
      </p:sp>
      <p:sp>
        <p:nvSpPr>
          <p:cNvPr id="6" name="TextBox 5"/>
          <p:cNvSpPr txBox="1"/>
          <p:nvPr/>
        </p:nvSpPr>
        <p:spPr>
          <a:xfrm>
            <a:off x="4953000" y="3973513"/>
            <a:ext cx="1447800" cy="369332"/>
          </a:xfrm>
          <a:prstGeom prst="rect">
            <a:avLst/>
          </a:prstGeom>
          <a:noFill/>
        </p:spPr>
        <p:txBody>
          <a:bodyPr wrap="square" rtlCol="0">
            <a:spAutoFit/>
          </a:bodyPr>
          <a:lstStyle/>
          <a:p>
            <a:r>
              <a:rPr lang="en-US" dirty="0" smtClean="0"/>
              <a:t>Ro 11:33-36</a:t>
            </a:r>
            <a:endParaRPr lang="en-US" dirty="0"/>
          </a:p>
        </p:txBody>
      </p:sp>
      <p:sp>
        <p:nvSpPr>
          <p:cNvPr id="7" name="TextBox 6"/>
          <p:cNvSpPr txBox="1"/>
          <p:nvPr/>
        </p:nvSpPr>
        <p:spPr>
          <a:xfrm>
            <a:off x="7010400" y="3973513"/>
            <a:ext cx="1524000" cy="369332"/>
          </a:xfrm>
          <a:prstGeom prst="rect">
            <a:avLst/>
          </a:prstGeom>
          <a:noFill/>
        </p:spPr>
        <p:txBody>
          <a:bodyPr wrap="square" rtlCol="0">
            <a:spAutoFit/>
          </a:bodyPr>
          <a:lstStyle/>
          <a:p>
            <a:r>
              <a:rPr lang="en-US" dirty="0" err="1" smtClean="0"/>
              <a:t>Eph</a:t>
            </a:r>
            <a:r>
              <a:rPr lang="en-US" dirty="0" smtClean="0"/>
              <a:t> 3:18-19</a:t>
            </a:r>
            <a:endParaRPr lang="en-US" dirty="0"/>
          </a:p>
        </p:txBody>
      </p:sp>
      <p:sp>
        <p:nvSpPr>
          <p:cNvPr id="8" name="TextBox 7"/>
          <p:cNvSpPr txBox="1"/>
          <p:nvPr/>
        </p:nvSpPr>
        <p:spPr>
          <a:xfrm>
            <a:off x="6019800" y="2473654"/>
            <a:ext cx="1371600" cy="369332"/>
          </a:xfrm>
          <a:prstGeom prst="rect">
            <a:avLst/>
          </a:prstGeom>
          <a:noFill/>
        </p:spPr>
        <p:txBody>
          <a:bodyPr wrap="square" rtlCol="0">
            <a:spAutoFit/>
          </a:bodyPr>
          <a:lstStyle/>
          <a:p>
            <a:r>
              <a:rPr lang="en-US" dirty="0" smtClean="0"/>
              <a:t>Acts 20:27</a:t>
            </a:r>
            <a:endParaRPr lang="en-US" dirty="0"/>
          </a:p>
        </p:txBody>
      </p:sp>
      <p:sp>
        <p:nvSpPr>
          <p:cNvPr id="10" name="TextBox 9"/>
          <p:cNvSpPr txBox="1"/>
          <p:nvPr/>
        </p:nvSpPr>
        <p:spPr>
          <a:xfrm>
            <a:off x="6019800" y="2209800"/>
            <a:ext cx="1371600" cy="369332"/>
          </a:xfrm>
          <a:prstGeom prst="rect">
            <a:avLst/>
          </a:prstGeom>
          <a:noFill/>
        </p:spPr>
        <p:txBody>
          <a:bodyPr wrap="square" rtlCol="0">
            <a:spAutoFit/>
          </a:bodyPr>
          <a:lstStyle/>
          <a:p>
            <a:r>
              <a:rPr lang="en-US" dirty="0" smtClean="0"/>
              <a:t>Is 30:10</a:t>
            </a:r>
            <a:endParaRPr lang="en-US" dirty="0"/>
          </a:p>
        </p:txBody>
      </p:sp>
    </p:spTree>
    <p:extLst>
      <p:ext uri="{BB962C8B-B14F-4D97-AF65-F5344CB8AC3E}">
        <p14:creationId xmlns:p14="http://schemas.microsoft.com/office/powerpoint/2010/main" val="34259092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074" name="Group 3"/>
          <p:cNvGrpSpPr>
            <a:grpSpLocks/>
          </p:cNvGrpSpPr>
          <p:nvPr/>
        </p:nvGrpSpPr>
        <p:grpSpPr bwMode="auto">
          <a:xfrm>
            <a:off x="254839" y="489266"/>
            <a:ext cx="8826500" cy="6257609"/>
            <a:chOff x="261" y="1786"/>
            <a:chExt cx="11520" cy="7396"/>
          </a:xfrm>
        </p:grpSpPr>
        <p:grpSp>
          <p:nvGrpSpPr>
            <p:cNvPr id="3086" name="Group 4"/>
            <p:cNvGrpSpPr>
              <a:grpSpLocks/>
            </p:cNvGrpSpPr>
            <p:nvPr/>
          </p:nvGrpSpPr>
          <p:grpSpPr bwMode="auto">
            <a:xfrm>
              <a:off x="3146" y="1786"/>
              <a:ext cx="5760" cy="5206"/>
              <a:chOff x="3146" y="1786"/>
              <a:chExt cx="5760" cy="5206"/>
            </a:xfrm>
          </p:grpSpPr>
          <p:sp>
            <p:nvSpPr>
              <p:cNvPr id="3088" name="AutoShape 5"/>
              <p:cNvSpPr>
                <a:spLocks noChangeArrowheads="1"/>
              </p:cNvSpPr>
              <p:nvPr/>
            </p:nvSpPr>
            <p:spPr bwMode="auto">
              <a:xfrm>
                <a:off x="4525" y="1786"/>
                <a:ext cx="2937" cy="2880"/>
              </a:xfrm>
              <a:prstGeom prst="triangle">
                <a:avLst>
                  <a:gd name="adj" fmla="val 50000"/>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3089" name="AutoShape 6"/>
              <p:cNvSpPr>
                <a:spLocks noChangeArrowheads="1"/>
              </p:cNvSpPr>
              <p:nvPr/>
            </p:nvSpPr>
            <p:spPr bwMode="auto">
              <a:xfrm rot="10800000">
                <a:off x="3146" y="4652"/>
                <a:ext cx="5760" cy="2340"/>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500 w 21600"/>
                  <a:gd name="T13" fmla="*/ 4505 h 21600"/>
                  <a:gd name="T14" fmla="*/ 17100 w 21600"/>
                  <a:gd name="T15" fmla="*/ 1710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FFFF"/>
              </a:solidFill>
              <a:ln w="9525">
                <a:solidFill>
                  <a:srgbClr val="000000"/>
                </a:solidFill>
                <a:miter lim="800000"/>
                <a:headEnd/>
                <a:tailEnd/>
              </a:ln>
            </p:spPr>
            <p:txBody>
              <a:bodyPr/>
              <a:lstStyle/>
              <a:p>
                <a:endParaRPr lang="en-US"/>
              </a:p>
            </p:txBody>
          </p:sp>
        </p:grpSp>
        <p:sp>
          <p:nvSpPr>
            <p:cNvPr id="3087" name="AutoShape 7"/>
            <p:cNvSpPr>
              <a:spLocks noChangeArrowheads="1"/>
            </p:cNvSpPr>
            <p:nvPr/>
          </p:nvSpPr>
          <p:spPr bwMode="auto">
            <a:xfrm rot="10800000">
              <a:off x="261" y="7024"/>
              <a:ext cx="11520" cy="2158"/>
            </a:xfrm>
            <a:custGeom>
              <a:avLst/>
              <a:gdLst>
                <a:gd name="T0" fmla="*/ 232 w 21600"/>
                <a:gd name="T1" fmla="*/ 0 h 21600"/>
                <a:gd name="T2" fmla="*/ 133 w 21600"/>
                <a:gd name="T3" fmla="*/ 0 h 21600"/>
                <a:gd name="T4" fmla="*/ 33 w 21600"/>
                <a:gd name="T5" fmla="*/ 0 h 21600"/>
                <a:gd name="T6" fmla="*/ 133 w 21600"/>
                <a:gd name="T7" fmla="*/ 0 h 21600"/>
                <a:gd name="T8" fmla="*/ 0 60000 65536"/>
                <a:gd name="T9" fmla="*/ 0 60000 65536"/>
                <a:gd name="T10" fmla="*/ 0 60000 65536"/>
                <a:gd name="T11" fmla="*/ 0 60000 65536"/>
                <a:gd name="T12" fmla="*/ 4500 w 21600"/>
                <a:gd name="T13" fmla="*/ 4504 h 21600"/>
                <a:gd name="T14" fmla="*/ 17100 w 21600"/>
                <a:gd name="T15" fmla="*/ 17096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9525">
              <a:solidFill>
                <a:schemeClr val="tx1"/>
              </a:solidFill>
              <a:miter lim="800000"/>
              <a:headEnd/>
              <a:tailEnd/>
            </a:ln>
            <a:extLst>
              <a:ext uri="{909E8E84-426E-40DD-AFC4-6F175D3DCCD1}">
                <a14:hiddenFill xmlns:a14="http://schemas.microsoft.com/office/drawing/2010/main">
                  <a:solidFill>
                    <a:srgbClr val="000000"/>
                  </a:solidFill>
                </a14:hiddenFill>
              </a:ext>
            </a:extLst>
          </p:spPr>
          <p:txBody>
            <a:bodyPr/>
            <a:lstStyle/>
            <a:p>
              <a:endParaRPr lang="en-US"/>
            </a:p>
          </p:txBody>
        </p:sp>
      </p:grpSp>
      <p:sp>
        <p:nvSpPr>
          <p:cNvPr id="3075" name="Text Box 16"/>
          <p:cNvSpPr txBox="1">
            <a:spLocks noChangeArrowheads="1"/>
          </p:cNvSpPr>
          <p:nvPr/>
        </p:nvSpPr>
        <p:spPr bwMode="auto">
          <a:xfrm>
            <a:off x="1319213" y="0"/>
            <a:ext cx="6705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4000"/>
              <a:t>Levels of Philosophy</a:t>
            </a:r>
          </a:p>
        </p:txBody>
      </p:sp>
      <p:sp>
        <p:nvSpPr>
          <p:cNvPr id="3077" name="Text Box 13"/>
          <p:cNvSpPr txBox="1">
            <a:spLocks noChangeArrowheads="1"/>
          </p:cNvSpPr>
          <p:nvPr/>
        </p:nvSpPr>
        <p:spPr bwMode="auto">
          <a:xfrm>
            <a:off x="3562421" y="2986932"/>
            <a:ext cx="2209800" cy="365125"/>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dirty="0"/>
              <a:t>BELIEF</a:t>
            </a:r>
            <a:endParaRPr lang="en-US" altLang="en-US" sz="2400" dirty="0"/>
          </a:p>
        </p:txBody>
      </p:sp>
      <p:sp>
        <p:nvSpPr>
          <p:cNvPr id="3078" name="Text Box 9"/>
          <p:cNvSpPr txBox="1">
            <a:spLocks noChangeArrowheads="1"/>
          </p:cNvSpPr>
          <p:nvPr/>
        </p:nvSpPr>
        <p:spPr bwMode="auto">
          <a:xfrm>
            <a:off x="3335338" y="4921034"/>
            <a:ext cx="2895600" cy="438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000000"/>
                </a:solidFill>
              </a14:hiddenFill>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a:t>TRUTH</a:t>
            </a:r>
            <a:endParaRPr lang="en-US" altLang="en-US" sz="2400"/>
          </a:p>
        </p:txBody>
      </p:sp>
      <p:sp>
        <p:nvSpPr>
          <p:cNvPr id="3079" name="Text Box 13"/>
          <p:cNvSpPr txBox="1">
            <a:spLocks noChangeArrowheads="1"/>
          </p:cNvSpPr>
          <p:nvPr/>
        </p:nvSpPr>
        <p:spPr bwMode="auto">
          <a:xfrm>
            <a:off x="3738634" y="903287"/>
            <a:ext cx="1857375" cy="403225"/>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dirty="0"/>
              <a:t>BEHAVIOR</a:t>
            </a:r>
            <a:endParaRPr lang="en-US" altLang="en-US" sz="2400" dirty="0"/>
          </a:p>
        </p:txBody>
      </p:sp>
      <p:sp>
        <p:nvSpPr>
          <p:cNvPr id="3080" name="Text Box 10"/>
          <p:cNvSpPr txBox="1">
            <a:spLocks noChangeArrowheads="1"/>
          </p:cNvSpPr>
          <p:nvPr/>
        </p:nvSpPr>
        <p:spPr bwMode="auto">
          <a:xfrm>
            <a:off x="3351213" y="5457825"/>
            <a:ext cx="2897187" cy="577850"/>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a:t>No Ambiguity</a:t>
            </a:r>
          </a:p>
          <a:p>
            <a:pPr algn="ctr" eaLnBrk="1" hangingPunct="1">
              <a:spcBef>
                <a:spcPct val="0"/>
              </a:spcBef>
              <a:buFontTx/>
              <a:buNone/>
            </a:pPr>
            <a:r>
              <a:rPr lang="en-US" altLang="en-US" sz="1800" b="1"/>
              <a:t> LOGIC</a:t>
            </a:r>
            <a:r>
              <a:rPr lang="en-US" altLang="en-US" sz="1800"/>
              <a:t>  </a:t>
            </a:r>
          </a:p>
        </p:txBody>
      </p:sp>
      <p:sp>
        <p:nvSpPr>
          <p:cNvPr id="3081" name="TextBox 1"/>
          <p:cNvSpPr txBox="1">
            <a:spLocks noChangeArrowheads="1"/>
          </p:cNvSpPr>
          <p:nvPr/>
        </p:nvSpPr>
        <p:spPr bwMode="auto">
          <a:xfrm>
            <a:off x="3616048" y="3420406"/>
            <a:ext cx="24828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b="1" dirty="0"/>
              <a:t>TRUTH</a:t>
            </a:r>
            <a:r>
              <a:rPr lang="en-US" altLang="en-US" sz="1800" dirty="0"/>
              <a:t>  in  Thought:</a:t>
            </a:r>
          </a:p>
          <a:p>
            <a:pPr algn="ctr" eaLnBrk="1" hangingPunct="1">
              <a:spcBef>
                <a:spcPct val="0"/>
              </a:spcBef>
              <a:buFontTx/>
              <a:buNone/>
            </a:pPr>
            <a:r>
              <a:rPr lang="en-US" altLang="en-US" sz="1800" dirty="0" smtClean="0"/>
              <a:t>Values   </a:t>
            </a:r>
            <a:r>
              <a:rPr lang="en-US" altLang="en-US" sz="1800" dirty="0"/>
              <a:t>Ethics</a:t>
            </a:r>
          </a:p>
        </p:txBody>
      </p:sp>
      <p:sp>
        <p:nvSpPr>
          <p:cNvPr id="3082" name="TextBox 2"/>
          <p:cNvSpPr txBox="1">
            <a:spLocks noChangeArrowheads="1"/>
          </p:cNvSpPr>
          <p:nvPr/>
        </p:nvSpPr>
        <p:spPr bwMode="auto">
          <a:xfrm>
            <a:off x="4094163" y="1448127"/>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b="1" dirty="0"/>
              <a:t>TRUTH</a:t>
            </a:r>
            <a:r>
              <a:rPr lang="en-US" altLang="en-US" sz="1800" dirty="0"/>
              <a:t> in</a:t>
            </a:r>
          </a:p>
          <a:p>
            <a:pPr algn="ctr" eaLnBrk="1" hangingPunct="1">
              <a:spcBef>
                <a:spcPct val="0"/>
              </a:spcBef>
              <a:buFontTx/>
              <a:buNone/>
            </a:pPr>
            <a:r>
              <a:rPr lang="en-US" altLang="en-US" sz="1800" dirty="0"/>
              <a:t>Practice</a:t>
            </a:r>
          </a:p>
        </p:txBody>
      </p:sp>
      <p:sp>
        <p:nvSpPr>
          <p:cNvPr id="3083" name="TextBox 1"/>
          <p:cNvSpPr txBox="1">
            <a:spLocks noChangeArrowheads="1"/>
          </p:cNvSpPr>
          <p:nvPr/>
        </p:nvSpPr>
        <p:spPr bwMode="auto">
          <a:xfrm>
            <a:off x="3491369" y="4111734"/>
            <a:ext cx="254345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b="1" dirty="0" smtClean="0"/>
              <a:t>       EXPERIENCE</a:t>
            </a:r>
          </a:p>
          <a:p>
            <a:pPr eaLnBrk="1" hangingPunct="1">
              <a:spcBef>
                <a:spcPct val="0"/>
              </a:spcBef>
              <a:buFontTx/>
              <a:buNone/>
            </a:pPr>
            <a:r>
              <a:rPr lang="en-US" altLang="en-US" sz="1800" b="1" dirty="0" smtClean="0"/>
              <a:t>FEELING – EMOTION</a:t>
            </a:r>
            <a:endParaRPr lang="en-US" altLang="en-US" sz="1800" dirty="0"/>
          </a:p>
        </p:txBody>
      </p:sp>
      <p:sp>
        <p:nvSpPr>
          <p:cNvPr id="3084" name="TextBox 1"/>
          <p:cNvSpPr txBox="1">
            <a:spLocks noChangeArrowheads="1"/>
          </p:cNvSpPr>
          <p:nvPr/>
        </p:nvSpPr>
        <p:spPr bwMode="auto">
          <a:xfrm>
            <a:off x="4030663" y="2219055"/>
            <a:ext cx="1282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dirty="0"/>
              <a:t>CHOICES</a:t>
            </a:r>
          </a:p>
        </p:txBody>
      </p:sp>
      <p:sp>
        <p:nvSpPr>
          <p:cNvPr id="3085" name="TextBox 1"/>
          <p:cNvSpPr txBox="1">
            <a:spLocks noChangeArrowheads="1"/>
          </p:cNvSpPr>
          <p:nvPr/>
        </p:nvSpPr>
        <p:spPr bwMode="auto">
          <a:xfrm>
            <a:off x="8024813" y="6638925"/>
            <a:ext cx="10604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800"/>
              <a:t>kjp/rzim</a:t>
            </a:r>
          </a:p>
        </p:txBody>
      </p:sp>
      <p:sp>
        <p:nvSpPr>
          <p:cNvPr id="2" name="Slide Number Placeholder 1"/>
          <p:cNvSpPr>
            <a:spLocks noGrp="1"/>
          </p:cNvSpPr>
          <p:nvPr>
            <p:ph type="sldNum" sz="quarter" idx="12"/>
          </p:nvPr>
        </p:nvSpPr>
        <p:spPr/>
        <p:txBody>
          <a:bodyPr/>
          <a:lstStyle/>
          <a:p>
            <a:fld id="{C22D3EB1-FB1F-49BE-B610-6C635D6C605E}" type="slidenum">
              <a:rPr lang="en-US" smtClean="0"/>
              <a:t>3</a:t>
            </a:fld>
            <a:endParaRPr lang="en-US"/>
          </a:p>
        </p:txBody>
      </p:sp>
    </p:spTree>
    <p:extLst>
      <p:ext uri="{BB962C8B-B14F-4D97-AF65-F5344CB8AC3E}">
        <p14:creationId xmlns:p14="http://schemas.microsoft.com/office/powerpoint/2010/main" val="17424927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Text Box 16"/>
          <p:cNvSpPr txBox="1">
            <a:spLocks noChangeArrowheads="1"/>
          </p:cNvSpPr>
          <p:nvPr/>
        </p:nvSpPr>
        <p:spPr bwMode="auto">
          <a:xfrm>
            <a:off x="1319213" y="0"/>
            <a:ext cx="6705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4000">
                <a:solidFill>
                  <a:prstClr val="black"/>
                </a:solidFill>
              </a:rPr>
              <a:t>Levels of Philosophy</a:t>
            </a:r>
          </a:p>
        </p:txBody>
      </p:sp>
      <p:grpSp>
        <p:nvGrpSpPr>
          <p:cNvPr id="4" name="Group 3"/>
          <p:cNvGrpSpPr/>
          <p:nvPr/>
        </p:nvGrpSpPr>
        <p:grpSpPr>
          <a:xfrm>
            <a:off x="254839" y="4921034"/>
            <a:ext cx="8826500" cy="1825841"/>
            <a:chOff x="254839" y="4921034"/>
            <a:chExt cx="8826500" cy="1825841"/>
          </a:xfrm>
        </p:grpSpPr>
        <p:sp>
          <p:nvSpPr>
            <p:cNvPr id="3087" name="AutoShape 7"/>
            <p:cNvSpPr>
              <a:spLocks noChangeArrowheads="1"/>
            </p:cNvSpPr>
            <p:nvPr/>
          </p:nvSpPr>
          <p:spPr bwMode="auto">
            <a:xfrm rot="10800000">
              <a:off x="254839" y="4921034"/>
              <a:ext cx="8826500" cy="1825841"/>
            </a:xfrm>
            <a:custGeom>
              <a:avLst/>
              <a:gdLst>
                <a:gd name="T0" fmla="*/ 232 w 21600"/>
                <a:gd name="T1" fmla="*/ 0 h 21600"/>
                <a:gd name="T2" fmla="*/ 133 w 21600"/>
                <a:gd name="T3" fmla="*/ 0 h 21600"/>
                <a:gd name="T4" fmla="*/ 33 w 21600"/>
                <a:gd name="T5" fmla="*/ 0 h 21600"/>
                <a:gd name="T6" fmla="*/ 133 w 21600"/>
                <a:gd name="T7" fmla="*/ 0 h 21600"/>
                <a:gd name="T8" fmla="*/ 0 60000 65536"/>
                <a:gd name="T9" fmla="*/ 0 60000 65536"/>
                <a:gd name="T10" fmla="*/ 0 60000 65536"/>
                <a:gd name="T11" fmla="*/ 0 60000 65536"/>
                <a:gd name="T12" fmla="*/ 4500 w 21600"/>
                <a:gd name="T13" fmla="*/ 4504 h 21600"/>
                <a:gd name="T14" fmla="*/ 17100 w 21600"/>
                <a:gd name="T15" fmla="*/ 17096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9525">
              <a:solidFill>
                <a:schemeClr val="tx1"/>
              </a:solidFill>
              <a:miter lim="800000"/>
              <a:headEnd/>
              <a:tailEnd/>
            </a:ln>
            <a:extLst>
              <a:ext uri="{909E8E84-426E-40DD-AFC4-6F175D3DCCD1}">
                <a14:hiddenFill xmlns:a14="http://schemas.microsoft.com/office/drawing/2010/main">
                  <a:solidFill>
                    <a:srgbClr val="000000"/>
                  </a:solidFill>
                </a14:hiddenFill>
              </a:ext>
            </a:extLst>
          </p:spPr>
          <p:txBody>
            <a:bodyPr/>
            <a:lstStyle/>
            <a:p>
              <a:endParaRPr lang="en-US">
                <a:solidFill>
                  <a:prstClr val="black"/>
                </a:solidFill>
              </a:endParaRPr>
            </a:p>
          </p:txBody>
        </p:sp>
        <p:sp>
          <p:nvSpPr>
            <p:cNvPr id="3078" name="Text Box 9"/>
            <p:cNvSpPr txBox="1">
              <a:spLocks noChangeArrowheads="1"/>
            </p:cNvSpPr>
            <p:nvPr/>
          </p:nvSpPr>
          <p:spPr bwMode="auto">
            <a:xfrm>
              <a:off x="3335338" y="4921034"/>
              <a:ext cx="2895600" cy="438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000000"/>
                  </a:solidFill>
                </a14:hiddenFill>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dirty="0">
                  <a:solidFill>
                    <a:prstClr val="black"/>
                  </a:solidFill>
                </a:rPr>
                <a:t>TRUTH</a:t>
              </a:r>
              <a:endParaRPr lang="en-US" altLang="en-US" sz="2400" dirty="0">
                <a:solidFill>
                  <a:prstClr val="black"/>
                </a:solidFill>
              </a:endParaRPr>
            </a:p>
          </p:txBody>
        </p:sp>
        <p:sp>
          <p:nvSpPr>
            <p:cNvPr id="3080" name="Text Box 10"/>
            <p:cNvSpPr txBox="1">
              <a:spLocks noChangeArrowheads="1"/>
            </p:cNvSpPr>
            <p:nvPr/>
          </p:nvSpPr>
          <p:spPr bwMode="auto">
            <a:xfrm>
              <a:off x="3351213" y="5457825"/>
              <a:ext cx="2897187" cy="577850"/>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a:solidFill>
                    <a:prstClr val="black"/>
                  </a:solidFill>
                </a:rPr>
                <a:t>No Ambiguity</a:t>
              </a:r>
            </a:p>
            <a:p>
              <a:pPr algn="ctr" eaLnBrk="1" hangingPunct="1">
                <a:spcBef>
                  <a:spcPct val="0"/>
                </a:spcBef>
                <a:buFontTx/>
                <a:buNone/>
              </a:pPr>
              <a:r>
                <a:rPr lang="en-US" altLang="en-US" sz="1800" b="1">
                  <a:solidFill>
                    <a:prstClr val="black"/>
                  </a:solidFill>
                </a:rPr>
                <a:t> LOGIC</a:t>
              </a:r>
              <a:r>
                <a:rPr lang="en-US" altLang="en-US" sz="1800">
                  <a:solidFill>
                    <a:prstClr val="black"/>
                  </a:solidFill>
                </a:rPr>
                <a:t>  </a:t>
              </a:r>
            </a:p>
          </p:txBody>
        </p:sp>
      </p:grpSp>
      <p:grpSp>
        <p:nvGrpSpPr>
          <p:cNvPr id="3" name="Group 2"/>
          <p:cNvGrpSpPr/>
          <p:nvPr/>
        </p:nvGrpSpPr>
        <p:grpSpPr>
          <a:xfrm>
            <a:off x="1915728" y="2861352"/>
            <a:ext cx="4413250" cy="2059682"/>
            <a:chOff x="1545868" y="2747977"/>
            <a:chExt cx="4413250" cy="2059682"/>
          </a:xfrm>
        </p:grpSpPr>
        <p:sp>
          <p:nvSpPr>
            <p:cNvPr id="3089" name="AutoShape 6"/>
            <p:cNvSpPr>
              <a:spLocks noChangeArrowheads="1"/>
            </p:cNvSpPr>
            <p:nvPr/>
          </p:nvSpPr>
          <p:spPr bwMode="auto">
            <a:xfrm rot="10800000">
              <a:off x="1545868" y="2827832"/>
              <a:ext cx="4413250" cy="1979827"/>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500 w 21600"/>
                <a:gd name="T13" fmla="*/ 4505 h 21600"/>
                <a:gd name="T14" fmla="*/ 17100 w 21600"/>
                <a:gd name="T15" fmla="*/ 1710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FFFF"/>
            </a:solidFill>
            <a:ln w="9525">
              <a:solidFill>
                <a:srgbClr val="000000"/>
              </a:solidFill>
              <a:miter lim="800000"/>
              <a:headEnd/>
              <a:tailEnd/>
            </a:ln>
          </p:spPr>
          <p:txBody>
            <a:bodyPr/>
            <a:lstStyle/>
            <a:p>
              <a:endParaRPr lang="en-US">
                <a:solidFill>
                  <a:prstClr val="black"/>
                </a:solidFill>
              </a:endParaRPr>
            </a:p>
          </p:txBody>
        </p:sp>
        <p:sp>
          <p:nvSpPr>
            <p:cNvPr id="3077" name="Text Box 13"/>
            <p:cNvSpPr txBox="1">
              <a:spLocks noChangeArrowheads="1"/>
            </p:cNvSpPr>
            <p:nvPr/>
          </p:nvSpPr>
          <p:spPr bwMode="auto">
            <a:xfrm>
              <a:off x="2647673" y="2747977"/>
              <a:ext cx="2209800" cy="365125"/>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dirty="0">
                  <a:solidFill>
                    <a:prstClr val="black"/>
                  </a:solidFill>
                </a:rPr>
                <a:t>BELIEF</a:t>
              </a:r>
              <a:endParaRPr lang="en-US" altLang="en-US" sz="2400" dirty="0">
                <a:solidFill>
                  <a:prstClr val="black"/>
                </a:solidFill>
              </a:endParaRPr>
            </a:p>
          </p:txBody>
        </p:sp>
        <p:sp>
          <p:nvSpPr>
            <p:cNvPr id="3081" name="TextBox 1"/>
            <p:cNvSpPr txBox="1">
              <a:spLocks noChangeArrowheads="1"/>
            </p:cNvSpPr>
            <p:nvPr/>
          </p:nvSpPr>
          <p:spPr bwMode="auto">
            <a:xfrm>
              <a:off x="2511148" y="3119733"/>
              <a:ext cx="24828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b="1" dirty="0">
                  <a:solidFill>
                    <a:prstClr val="black"/>
                  </a:solidFill>
                </a:rPr>
                <a:t>TRUTH</a:t>
              </a:r>
              <a:r>
                <a:rPr lang="en-US" altLang="en-US" sz="1800" dirty="0">
                  <a:solidFill>
                    <a:prstClr val="black"/>
                  </a:solidFill>
                </a:rPr>
                <a:t>  in  Thought:</a:t>
              </a:r>
            </a:p>
            <a:p>
              <a:pPr algn="ctr" eaLnBrk="1" hangingPunct="1">
                <a:spcBef>
                  <a:spcPct val="0"/>
                </a:spcBef>
                <a:buFontTx/>
                <a:buNone/>
              </a:pPr>
              <a:r>
                <a:rPr lang="en-US" altLang="en-US" sz="1800" dirty="0" smtClean="0">
                  <a:solidFill>
                    <a:prstClr val="black"/>
                  </a:solidFill>
                </a:rPr>
                <a:t>Values   </a:t>
              </a:r>
              <a:r>
                <a:rPr lang="en-US" altLang="en-US" sz="1800" dirty="0">
                  <a:solidFill>
                    <a:prstClr val="black"/>
                  </a:solidFill>
                </a:rPr>
                <a:t>Ethics</a:t>
              </a:r>
            </a:p>
          </p:txBody>
        </p:sp>
        <p:sp>
          <p:nvSpPr>
            <p:cNvPr id="3083" name="TextBox 1"/>
            <p:cNvSpPr txBox="1">
              <a:spLocks noChangeArrowheads="1"/>
            </p:cNvSpPr>
            <p:nvPr/>
          </p:nvSpPr>
          <p:spPr bwMode="auto">
            <a:xfrm>
              <a:off x="2714349" y="3788569"/>
              <a:ext cx="254345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b="1" dirty="0" smtClean="0">
                  <a:solidFill>
                    <a:prstClr val="black"/>
                  </a:solidFill>
                </a:rPr>
                <a:t>       EXPERIENCE</a:t>
              </a:r>
            </a:p>
            <a:p>
              <a:pPr eaLnBrk="1" hangingPunct="1">
                <a:spcBef>
                  <a:spcPct val="0"/>
                </a:spcBef>
                <a:buFontTx/>
                <a:buNone/>
              </a:pPr>
              <a:r>
                <a:rPr lang="en-US" altLang="en-US" sz="1800" b="1" dirty="0" smtClean="0">
                  <a:solidFill>
                    <a:prstClr val="black"/>
                  </a:solidFill>
                </a:rPr>
                <a:t>FEELING – EMOTION</a:t>
              </a:r>
              <a:endParaRPr lang="en-US" altLang="en-US" sz="1800" dirty="0">
                <a:solidFill>
                  <a:prstClr val="black"/>
                </a:solidFill>
              </a:endParaRPr>
            </a:p>
          </p:txBody>
        </p:sp>
      </p:grpSp>
      <p:sp>
        <p:nvSpPr>
          <p:cNvPr id="3085" name="TextBox 1"/>
          <p:cNvSpPr txBox="1">
            <a:spLocks noChangeArrowheads="1"/>
          </p:cNvSpPr>
          <p:nvPr/>
        </p:nvSpPr>
        <p:spPr bwMode="auto">
          <a:xfrm>
            <a:off x="8024813" y="6638925"/>
            <a:ext cx="10604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800">
                <a:solidFill>
                  <a:prstClr val="black"/>
                </a:solidFill>
              </a:rPr>
              <a:t>kjp/rzim</a:t>
            </a:r>
          </a:p>
        </p:txBody>
      </p:sp>
    </p:spTree>
    <p:extLst>
      <p:ext uri="{BB962C8B-B14F-4D97-AF65-F5344CB8AC3E}">
        <p14:creationId xmlns:p14="http://schemas.microsoft.com/office/powerpoint/2010/main" val="35207630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Text Box 16"/>
          <p:cNvSpPr txBox="1">
            <a:spLocks noChangeArrowheads="1"/>
          </p:cNvSpPr>
          <p:nvPr/>
        </p:nvSpPr>
        <p:spPr bwMode="auto">
          <a:xfrm>
            <a:off x="1319213" y="0"/>
            <a:ext cx="6705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4000">
                <a:solidFill>
                  <a:prstClr val="black"/>
                </a:solidFill>
              </a:rPr>
              <a:t>Levels of Philosophy</a:t>
            </a:r>
          </a:p>
        </p:txBody>
      </p:sp>
      <p:grpSp>
        <p:nvGrpSpPr>
          <p:cNvPr id="4" name="Group 3"/>
          <p:cNvGrpSpPr/>
          <p:nvPr/>
        </p:nvGrpSpPr>
        <p:grpSpPr>
          <a:xfrm>
            <a:off x="254839" y="4921034"/>
            <a:ext cx="8826500" cy="1825841"/>
            <a:chOff x="254839" y="4921034"/>
            <a:chExt cx="8826500" cy="1825841"/>
          </a:xfrm>
        </p:grpSpPr>
        <p:sp>
          <p:nvSpPr>
            <p:cNvPr id="3087" name="AutoShape 7"/>
            <p:cNvSpPr>
              <a:spLocks noChangeArrowheads="1"/>
            </p:cNvSpPr>
            <p:nvPr/>
          </p:nvSpPr>
          <p:spPr bwMode="auto">
            <a:xfrm rot="10800000">
              <a:off x="254839" y="4921034"/>
              <a:ext cx="8826500" cy="1825841"/>
            </a:xfrm>
            <a:custGeom>
              <a:avLst/>
              <a:gdLst>
                <a:gd name="T0" fmla="*/ 232 w 21600"/>
                <a:gd name="T1" fmla="*/ 0 h 21600"/>
                <a:gd name="T2" fmla="*/ 133 w 21600"/>
                <a:gd name="T3" fmla="*/ 0 h 21600"/>
                <a:gd name="T4" fmla="*/ 33 w 21600"/>
                <a:gd name="T5" fmla="*/ 0 h 21600"/>
                <a:gd name="T6" fmla="*/ 133 w 21600"/>
                <a:gd name="T7" fmla="*/ 0 h 21600"/>
                <a:gd name="T8" fmla="*/ 0 60000 65536"/>
                <a:gd name="T9" fmla="*/ 0 60000 65536"/>
                <a:gd name="T10" fmla="*/ 0 60000 65536"/>
                <a:gd name="T11" fmla="*/ 0 60000 65536"/>
                <a:gd name="T12" fmla="*/ 4500 w 21600"/>
                <a:gd name="T13" fmla="*/ 4504 h 21600"/>
                <a:gd name="T14" fmla="*/ 17100 w 21600"/>
                <a:gd name="T15" fmla="*/ 17096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9525">
              <a:solidFill>
                <a:schemeClr val="tx1"/>
              </a:solidFill>
              <a:miter lim="800000"/>
              <a:headEnd/>
              <a:tailEnd/>
            </a:ln>
            <a:extLst>
              <a:ext uri="{909E8E84-426E-40DD-AFC4-6F175D3DCCD1}">
                <a14:hiddenFill xmlns:a14="http://schemas.microsoft.com/office/drawing/2010/main">
                  <a:solidFill>
                    <a:srgbClr val="000000"/>
                  </a:solidFill>
                </a14:hiddenFill>
              </a:ext>
            </a:extLst>
          </p:spPr>
          <p:txBody>
            <a:bodyPr/>
            <a:lstStyle/>
            <a:p>
              <a:endParaRPr lang="en-US">
                <a:solidFill>
                  <a:prstClr val="black"/>
                </a:solidFill>
              </a:endParaRPr>
            </a:p>
          </p:txBody>
        </p:sp>
        <p:sp>
          <p:nvSpPr>
            <p:cNvPr id="3078" name="Text Box 9"/>
            <p:cNvSpPr txBox="1">
              <a:spLocks noChangeArrowheads="1"/>
            </p:cNvSpPr>
            <p:nvPr/>
          </p:nvSpPr>
          <p:spPr bwMode="auto">
            <a:xfrm>
              <a:off x="3335338" y="4921034"/>
              <a:ext cx="2895600" cy="438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000000"/>
                  </a:solidFill>
                </a14:hiddenFill>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dirty="0">
                  <a:solidFill>
                    <a:prstClr val="black"/>
                  </a:solidFill>
                </a:rPr>
                <a:t>TRUTH</a:t>
              </a:r>
              <a:endParaRPr lang="en-US" altLang="en-US" sz="2400" dirty="0">
                <a:solidFill>
                  <a:prstClr val="black"/>
                </a:solidFill>
              </a:endParaRPr>
            </a:p>
          </p:txBody>
        </p:sp>
        <p:sp>
          <p:nvSpPr>
            <p:cNvPr id="3080" name="Text Box 10"/>
            <p:cNvSpPr txBox="1">
              <a:spLocks noChangeArrowheads="1"/>
            </p:cNvSpPr>
            <p:nvPr/>
          </p:nvSpPr>
          <p:spPr bwMode="auto">
            <a:xfrm>
              <a:off x="3351213" y="5457825"/>
              <a:ext cx="2897187" cy="577850"/>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a:solidFill>
                    <a:prstClr val="black"/>
                  </a:solidFill>
                </a:rPr>
                <a:t>No Ambiguity</a:t>
              </a:r>
            </a:p>
            <a:p>
              <a:pPr algn="ctr" eaLnBrk="1" hangingPunct="1">
                <a:spcBef>
                  <a:spcPct val="0"/>
                </a:spcBef>
                <a:buFontTx/>
                <a:buNone/>
              </a:pPr>
              <a:r>
                <a:rPr lang="en-US" altLang="en-US" sz="1800" b="1">
                  <a:solidFill>
                    <a:prstClr val="black"/>
                  </a:solidFill>
                </a:rPr>
                <a:t> LOGIC</a:t>
              </a:r>
              <a:r>
                <a:rPr lang="en-US" altLang="en-US" sz="1800">
                  <a:solidFill>
                    <a:prstClr val="black"/>
                  </a:solidFill>
                </a:rPr>
                <a:t>  </a:t>
              </a:r>
            </a:p>
          </p:txBody>
        </p:sp>
      </p:grpSp>
      <p:grpSp>
        <p:nvGrpSpPr>
          <p:cNvPr id="3" name="Group 2"/>
          <p:cNvGrpSpPr/>
          <p:nvPr/>
        </p:nvGrpSpPr>
        <p:grpSpPr>
          <a:xfrm>
            <a:off x="2461463" y="2871649"/>
            <a:ext cx="4413250" cy="2059682"/>
            <a:chOff x="1545868" y="2747977"/>
            <a:chExt cx="4413250" cy="2059682"/>
          </a:xfrm>
        </p:grpSpPr>
        <p:sp>
          <p:nvSpPr>
            <p:cNvPr id="3089" name="AutoShape 6"/>
            <p:cNvSpPr>
              <a:spLocks noChangeArrowheads="1"/>
            </p:cNvSpPr>
            <p:nvPr/>
          </p:nvSpPr>
          <p:spPr bwMode="auto">
            <a:xfrm rot="10800000">
              <a:off x="1545868" y="2827832"/>
              <a:ext cx="4413250" cy="1979827"/>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500 w 21600"/>
                <a:gd name="T13" fmla="*/ 4505 h 21600"/>
                <a:gd name="T14" fmla="*/ 17100 w 21600"/>
                <a:gd name="T15" fmla="*/ 1710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FFFF"/>
            </a:solidFill>
            <a:ln w="9525">
              <a:solidFill>
                <a:srgbClr val="000000"/>
              </a:solidFill>
              <a:miter lim="800000"/>
              <a:headEnd/>
              <a:tailEnd/>
            </a:ln>
          </p:spPr>
          <p:txBody>
            <a:bodyPr/>
            <a:lstStyle/>
            <a:p>
              <a:endParaRPr lang="en-US">
                <a:solidFill>
                  <a:prstClr val="black"/>
                </a:solidFill>
              </a:endParaRPr>
            </a:p>
          </p:txBody>
        </p:sp>
        <p:sp>
          <p:nvSpPr>
            <p:cNvPr id="3077" name="Text Box 13"/>
            <p:cNvSpPr txBox="1">
              <a:spLocks noChangeArrowheads="1"/>
            </p:cNvSpPr>
            <p:nvPr/>
          </p:nvSpPr>
          <p:spPr bwMode="auto">
            <a:xfrm>
              <a:off x="2647673" y="2747977"/>
              <a:ext cx="2209800" cy="365125"/>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dirty="0">
                  <a:solidFill>
                    <a:prstClr val="black"/>
                  </a:solidFill>
                </a:rPr>
                <a:t>BELIEF</a:t>
              </a:r>
              <a:endParaRPr lang="en-US" altLang="en-US" sz="2400" dirty="0">
                <a:solidFill>
                  <a:prstClr val="black"/>
                </a:solidFill>
              </a:endParaRPr>
            </a:p>
          </p:txBody>
        </p:sp>
        <p:sp>
          <p:nvSpPr>
            <p:cNvPr id="3081" name="TextBox 1"/>
            <p:cNvSpPr txBox="1">
              <a:spLocks noChangeArrowheads="1"/>
            </p:cNvSpPr>
            <p:nvPr/>
          </p:nvSpPr>
          <p:spPr bwMode="auto">
            <a:xfrm>
              <a:off x="2511148" y="3119733"/>
              <a:ext cx="24828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b="1" dirty="0">
                  <a:solidFill>
                    <a:prstClr val="black"/>
                  </a:solidFill>
                </a:rPr>
                <a:t>TRUTH</a:t>
              </a:r>
              <a:r>
                <a:rPr lang="en-US" altLang="en-US" sz="1800" dirty="0">
                  <a:solidFill>
                    <a:prstClr val="black"/>
                  </a:solidFill>
                </a:rPr>
                <a:t>  in  Thought:</a:t>
              </a:r>
            </a:p>
            <a:p>
              <a:pPr algn="ctr" eaLnBrk="1" hangingPunct="1">
                <a:spcBef>
                  <a:spcPct val="0"/>
                </a:spcBef>
                <a:buFontTx/>
                <a:buNone/>
              </a:pPr>
              <a:r>
                <a:rPr lang="en-US" altLang="en-US" sz="1800" dirty="0" smtClean="0">
                  <a:solidFill>
                    <a:prstClr val="black"/>
                  </a:solidFill>
                </a:rPr>
                <a:t>Values   </a:t>
              </a:r>
              <a:r>
                <a:rPr lang="en-US" altLang="en-US" sz="1800" dirty="0">
                  <a:solidFill>
                    <a:prstClr val="black"/>
                  </a:solidFill>
                </a:rPr>
                <a:t>Ethics</a:t>
              </a:r>
            </a:p>
          </p:txBody>
        </p:sp>
        <p:sp>
          <p:nvSpPr>
            <p:cNvPr id="3083" name="TextBox 1"/>
            <p:cNvSpPr txBox="1">
              <a:spLocks noChangeArrowheads="1"/>
            </p:cNvSpPr>
            <p:nvPr/>
          </p:nvSpPr>
          <p:spPr bwMode="auto">
            <a:xfrm>
              <a:off x="2714349" y="3788569"/>
              <a:ext cx="254345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b="1" dirty="0" smtClean="0">
                  <a:solidFill>
                    <a:prstClr val="black"/>
                  </a:solidFill>
                </a:rPr>
                <a:t>       EXPERIENCE</a:t>
              </a:r>
            </a:p>
            <a:p>
              <a:pPr eaLnBrk="1" hangingPunct="1">
                <a:spcBef>
                  <a:spcPct val="0"/>
                </a:spcBef>
                <a:buFontTx/>
                <a:buNone/>
              </a:pPr>
              <a:r>
                <a:rPr lang="en-US" altLang="en-US" sz="1800" b="1" dirty="0" smtClean="0">
                  <a:solidFill>
                    <a:prstClr val="black"/>
                  </a:solidFill>
                </a:rPr>
                <a:t>FEELING – EMOTION</a:t>
              </a:r>
              <a:endParaRPr lang="en-US" altLang="en-US" sz="1800" dirty="0">
                <a:solidFill>
                  <a:prstClr val="black"/>
                </a:solidFill>
              </a:endParaRPr>
            </a:p>
          </p:txBody>
        </p:sp>
      </p:grpSp>
      <p:sp>
        <p:nvSpPr>
          <p:cNvPr id="3085" name="TextBox 1"/>
          <p:cNvSpPr txBox="1">
            <a:spLocks noChangeArrowheads="1"/>
          </p:cNvSpPr>
          <p:nvPr/>
        </p:nvSpPr>
        <p:spPr bwMode="auto">
          <a:xfrm>
            <a:off x="8024813" y="6638925"/>
            <a:ext cx="10604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800">
                <a:solidFill>
                  <a:prstClr val="black"/>
                </a:solidFill>
              </a:rPr>
              <a:t>kjp/rzim</a:t>
            </a:r>
          </a:p>
        </p:txBody>
      </p:sp>
    </p:spTree>
    <p:extLst>
      <p:ext uri="{BB962C8B-B14F-4D97-AF65-F5344CB8AC3E}">
        <p14:creationId xmlns:p14="http://schemas.microsoft.com/office/powerpoint/2010/main" val="17538283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074" name="Group 3"/>
          <p:cNvGrpSpPr>
            <a:grpSpLocks/>
          </p:cNvGrpSpPr>
          <p:nvPr/>
        </p:nvGrpSpPr>
        <p:grpSpPr bwMode="auto">
          <a:xfrm>
            <a:off x="254839" y="489266"/>
            <a:ext cx="8826500" cy="6257609"/>
            <a:chOff x="261" y="1786"/>
            <a:chExt cx="11520" cy="7396"/>
          </a:xfrm>
        </p:grpSpPr>
        <p:grpSp>
          <p:nvGrpSpPr>
            <p:cNvPr id="3086" name="Group 4"/>
            <p:cNvGrpSpPr>
              <a:grpSpLocks/>
            </p:cNvGrpSpPr>
            <p:nvPr/>
          </p:nvGrpSpPr>
          <p:grpSpPr bwMode="auto">
            <a:xfrm>
              <a:off x="3146" y="1786"/>
              <a:ext cx="5760" cy="5206"/>
              <a:chOff x="3146" y="1786"/>
              <a:chExt cx="5760" cy="5206"/>
            </a:xfrm>
          </p:grpSpPr>
          <p:sp>
            <p:nvSpPr>
              <p:cNvPr id="3088" name="AutoShape 5"/>
              <p:cNvSpPr>
                <a:spLocks noChangeArrowheads="1"/>
              </p:cNvSpPr>
              <p:nvPr/>
            </p:nvSpPr>
            <p:spPr bwMode="auto">
              <a:xfrm>
                <a:off x="4525" y="1786"/>
                <a:ext cx="2937" cy="2880"/>
              </a:xfrm>
              <a:prstGeom prst="triangle">
                <a:avLst>
                  <a:gd name="adj" fmla="val 50000"/>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solidFill>
                    <a:prstClr val="black"/>
                  </a:solidFill>
                </a:endParaRPr>
              </a:p>
            </p:txBody>
          </p:sp>
          <p:sp>
            <p:nvSpPr>
              <p:cNvPr id="3089" name="AutoShape 6"/>
              <p:cNvSpPr>
                <a:spLocks noChangeArrowheads="1"/>
              </p:cNvSpPr>
              <p:nvPr/>
            </p:nvSpPr>
            <p:spPr bwMode="auto">
              <a:xfrm rot="10800000">
                <a:off x="3146" y="4652"/>
                <a:ext cx="5760" cy="2340"/>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500 w 21600"/>
                  <a:gd name="T13" fmla="*/ 4505 h 21600"/>
                  <a:gd name="T14" fmla="*/ 17100 w 21600"/>
                  <a:gd name="T15" fmla="*/ 1710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FFFF"/>
              </a:solidFill>
              <a:ln w="9525">
                <a:solidFill>
                  <a:srgbClr val="000000"/>
                </a:solidFill>
                <a:miter lim="800000"/>
                <a:headEnd/>
                <a:tailEnd/>
              </a:ln>
            </p:spPr>
            <p:txBody>
              <a:bodyPr/>
              <a:lstStyle/>
              <a:p>
                <a:endParaRPr lang="en-US">
                  <a:solidFill>
                    <a:prstClr val="black"/>
                  </a:solidFill>
                </a:endParaRPr>
              </a:p>
            </p:txBody>
          </p:sp>
        </p:grpSp>
        <p:sp>
          <p:nvSpPr>
            <p:cNvPr id="3087" name="AutoShape 7"/>
            <p:cNvSpPr>
              <a:spLocks noChangeArrowheads="1"/>
            </p:cNvSpPr>
            <p:nvPr/>
          </p:nvSpPr>
          <p:spPr bwMode="auto">
            <a:xfrm rot="10800000">
              <a:off x="261" y="7024"/>
              <a:ext cx="11520" cy="2158"/>
            </a:xfrm>
            <a:custGeom>
              <a:avLst/>
              <a:gdLst>
                <a:gd name="T0" fmla="*/ 232 w 21600"/>
                <a:gd name="T1" fmla="*/ 0 h 21600"/>
                <a:gd name="T2" fmla="*/ 133 w 21600"/>
                <a:gd name="T3" fmla="*/ 0 h 21600"/>
                <a:gd name="T4" fmla="*/ 33 w 21600"/>
                <a:gd name="T5" fmla="*/ 0 h 21600"/>
                <a:gd name="T6" fmla="*/ 133 w 21600"/>
                <a:gd name="T7" fmla="*/ 0 h 21600"/>
                <a:gd name="T8" fmla="*/ 0 60000 65536"/>
                <a:gd name="T9" fmla="*/ 0 60000 65536"/>
                <a:gd name="T10" fmla="*/ 0 60000 65536"/>
                <a:gd name="T11" fmla="*/ 0 60000 65536"/>
                <a:gd name="T12" fmla="*/ 4500 w 21600"/>
                <a:gd name="T13" fmla="*/ 4504 h 21600"/>
                <a:gd name="T14" fmla="*/ 17100 w 21600"/>
                <a:gd name="T15" fmla="*/ 17096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9525">
              <a:solidFill>
                <a:schemeClr val="tx1"/>
              </a:solidFill>
              <a:miter lim="800000"/>
              <a:headEnd/>
              <a:tailEnd/>
            </a:ln>
            <a:extLst>
              <a:ext uri="{909E8E84-426E-40DD-AFC4-6F175D3DCCD1}">
                <a14:hiddenFill xmlns:a14="http://schemas.microsoft.com/office/drawing/2010/main">
                  <a:solidFill>
                    <a:srgbClr val="000000"/>
                  </a:solidFill>
                </a14:hiddenFill>
              </a:ext>
            </a:extLst>
          </p:spPr>
          <p:txBody>
            <a:bodyPr/>
            <a:lstStyle/>
            <a:p>
              <a:endParaRPr lang="en-US">
                <a:solidFill>
                  <a:prstClr val="black"/>
                </a:solidFill>
              </a:endParaRPr>
            </a:p>
          </p:txBody>
        </p:sp>
      </p:grpSp>
      <p:sp>
        <p:nvSpPr>
          <p:cNvPr id="3075" name="Text Box 16"/>
          <p:cNvSpPr txBox="1">
            <a:spLocks noChangeArrowheads="1"/>
          </p:cNvSpPr>
          <p:nvPr/>
        </p:nvSpPr>
        <p:spPr bwMode="auto">
          <a:xfrm>
            <a:off x="1319213" y="0"/>
            <a:ext cx="6705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4000">
                <a:solidFill>
                  <a:prstClr val="black"/>
                </a:solidFill>
              </a:rPr>
              <a:t>Levels of Philosophy</a:t>
            </a:r>
          </a:p>
        </p:txBody>
      </p:sp>
      <p:sp>
        <p:nvSpPr>
          <p:cNvPr id="3077" name="Text Box 13"/>
          <p:cNvSpPr txBox="1">
            <a:spLocks noChangeArrowheads="1"/>
          </p:cNvSpPr>
          <p:nvPr/>
        </p:nvSpPr>
        <p:spPr bwMode="auto">
          <a:xfrm>
            <a:off x="3562421" y="2986932"/>
            <a:ext cx="2209800" cy="365125"/>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dirty="0">
                <a:solidFill>
                  <a:prstClr val="black"/>
                </a:solidFill>
              </a:rPr>
              <a:t>BELIEF</a:t>
            </a:r>
            <a:endParaRPr lang="en-US" altLang="en-US" sz="2400" dirty="0">
              <a:solidFill>
                <a:prstClr val="black"/>
              </a:solidFill>
            </a:endParaRPr>
          </a:p>
        </p:txBody>
      </p:sp>
      <p:sp>
        <p:nvSpPr>
          <p:cNvPr id="3078" name="Text Box 9"/>
          <p:cNvSpPr txBox="1">
            <a:spLocks noChangeArrowheads="1"/>
          </p:cNvSpPr>
          <p:nvPr/>
        </p:nvSpPr>
        <p:spPr bwMode="auto">
          <a:xfrm>
            <a:off x="3335338" y="4921034"/>
            <a:ext cx="2895600" cy="438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000000"/>
                </a:solidFill>
              </a14:hiddenFill>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a:solidFill>
                  <a:prstClr val="black"/>
                </a:solidFill>
              </a:rPr>
              <a:t>TRUTH</a:t>
            </a:r>
            <a:endParaRPr lang="en-US" altLang="en-US" sz="2400">
              <a:solidFill>
                <a:prstClr val="black"/>
              </a:solidFill>
            </a:endParaRPr>
          </a:p>
        </p:txBody>
      </p:sp>
      <p:sp>
        <p:nvSpPr>
          <p:cNvPr id="3079" name="Text Box 13"/>
          <p:cNvSpPr txBox="1">
            <a:spLocks noChangeArrowheads="1"/>
          </p:cNvSpPr>
          <p:nvPr/>
        </p:nvSpPr>
        <p:spPr bwMode="auto">
          <a:xfrm>
            <a:off x="3738634" y="903287"/>
            <a:ext cx="1857375" cy="403225"/>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dirty="0">
                <a:solidFill>
                  <a:prstClr val="black"/>
                </a:solidFill>
              </a:rPr>
              <a:t>BEHAVIOR</a:t>
            </a:r>
            <a:endParaRPr lang="en-US" altLang="en-US" sz="2400" dirty="0">
              <a:solidFill>
                <a:prstClr val="black"/>
              </a:solidFill>
            </a:endParaRPr>
          </a:p>
        </p:txBody>
      </p:sp>
      <p:sp>
        <p:nvSpPr>
          <p:cNvPr id="3080" name="Text Box 10"/>
          <p:cNvSpPr txBox="1">
            <a:spLocks noChangeArrowheads="1"/>
          </p:cNvSpPr>
          <p:nvPr/>
        </p:nvSpPr>
        <p:spPr bwMode="auto">
          <a:xfrm>
            <a:off x="3351213" y="5457825"/>
            <a:ext cx="2897187" cy="577850"/>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a:solidFill>
                  <a:prstClr val="black"/>
                </a:solidFill>
              </a:rPr>
              <a:t>No Ambiguity</a:t>
            </a:r>
          </a:p>
          <a:p>
            <a:pPr algn="ctr" eaLnBrk="1" hangingPunct="1">
              <a:spcBef>
                <a:spcPct val="0"/>
              </a:spcBef>
              <a:buFontTx/>
              <a:buNone/>
            </a:pPr>
            <a:r>
              <a:rPr lang="en-US" altLang="en-US" sz="1800" b="1">
                <a:solidFill>
                  <a:prstClr val="black"/>
                </a:solidFill>
              </a:rPr>
              <a:t> LOGIC</a:t>
            </a:r>
            <a:r>
              <a:rPr lang="en-US" altLang="en-US" sz="1800">
                <a:solidFill>
                  <a:prstClr val="black"/>
                </a:solidFill>
              </a:rPr>
              <a:t>  </a:t>
            </a:r>
          </a:p>
        </p:txBody>
      </p:sp>
      <p:sp>
        <p:nvSpPr>
          <p:cNvPr id="3081" name="TextBox 1"/>
          <p:cNvSpPr txBox="1">
            <a:spLocks noChangeArrowheads="1"/>
          </p:cNvSpPr>
          <p:nvPr/>
        </p:nvSpPr>
        <p:spPr bwMode="auto">
          <a:xfrm>
            <a:off x="3616048" y="3420406"/>
            <a:ext cx="24828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b="1" dirty="0">
                <a:solidFill>
                  <a:prstClr val="black"/>
                </a:solidFill>
              </a:rPr>
              <a:t>TRUTH</a:t>
            </a:r>
            <a:r>
              <a:rPr lang="en-US" altLang="en-US" sz="1800" dirty="0">
                <a:solidFill>
                  <a:prstClr val="black"/>
                </a:solidFill>
              </a:rPr>
              <a:t>  in  Thought:</a:t>
            </a:r>
          </a:p>
          <a:p>
            <a:pPr algn="ctr" eaLnBrk="1" hangingPunct="1">
              <a:spcBef>
                <a:spcPct val="0"/>
              </a:spcBef>
              <a:buFontTx/>
              <a:buNone/>
            </a:pPr>
            <a:r>
              <a:rPr lang="en-US" altLang="en-US" sz="1800" dirty="0" smtClean="0">
                <a:solidFill>
                  <a:prstClr val="black"/>
                </a:solidFill>
              </a:rPr>
              <a:t>Values   </a:t>
            </a:r>
            <a:r>
              <a:rPr lang="en-US" altLang="en-US" sz="1800" dirty="0">
                <a:solidFill>
                  <a:prstClr val="black"/>
                </a:solidFill>
              </a:rPr>
              <a:t>Ethics</a:t>
            </a:r>
          </a:p>
        </p:txBody>
      </p:sp>
      <p:sp>
        <p:nvSpPr>
          <p:cNvPr id="3082" name="TextBox 2"/>
          <p:cNvSpPr txBox="1">
            <a:spLocks noChangeArrowheads="1"/>
          </p:cNvSpPr>
          <p:nvPr/>
        </p:nvSpPr>
        <p:spPr bwMode="auto">
          <a:xfrm>
            <a:off x="4094163" y="1448127"/>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b="1" dirty="0">
                <a:solidFill>
                  <a:prstClr val="black"/>
                </a:solidFill>
              </a:rPr>
              <a:t>TRUTH</a:t>
            </a:r>
            <a:r>
              <a:rPr lang="en-US" altLang="en-US" sz="1800" dirty="0">
                <a:solidFill>
                  <a:prstClr val="black"/>
                </a:solidFill>
              </a:rPr>
              <a:t> in</a:t>
            </a:r>
          </a:p>
          <a:p>
            <a:pPr algn="ctr" eaLnBrk="1" hangingPunct="1">
              <a:spcBef>
                <a:spcPct val="0"/>
              </a:spcBef>
              <a:buFontTx/>
              <a:buNone/>
            </a:pPr>
            <a:r>
              <a:rPr lang="en-US" altLang="en-US" sz="1800" dirty="0">
                <a:solidFill>
                  <a:prstClr val="black"/>
                </a:solidFill>
              </a:rPr>
              <a:t>Practice</a:t>
            </a:r>
          </a:p>
        </p:txBody>
      </p:sp>
      <p:sp>
        <p:nvSpPr>
          <p:cNvPr id="3083" name="TextBox 1"/>
          <p:cNvSpPr txBox="1">
            <a:spLocks noChangeArrowheads="1"/>
          </p:cNvSpPr>
          <p:nvPr/>
        </p:nvSpPr>
        <p:spPr bwMode="auto">
          <a:xfrm>
            <a:off x="3491369" y="4111734"/>
            <a:ext cx="254345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b="1" dirty="0" smtClean="0">
                <a:solidFill>
                  <a:prstClr val="black"/>
                </a:solidFill>
              </a:rPr>
              <a:t>       EXPERIENCE</a:t>
            </a:r>
          </a:p>
          <a:p>
            <a:pPr eaLnBrk="1" hangingPunct="1">
              <a:spcBef>
                <a:spcPct val="0"/>
              </a:spcBef>
              <a:buFontTx/>
              <a:buNone/>
            </a:pPr>
            <a:r>
              <a:rPr lang="en-US" altLang="en-US" sz="1800" b="1" dirty="0" smtClean="0">
                <a:solidFill>
                  <a:prstClr val="black"/>
                </a:solidFill>
              </a:rPr>
              <a:t>FEELING – EMOTION</a:t>
            </a:r>
            <a:endParaRPr lang="en-US" altLang="en-US" sz="1800" dirty="0">
              <a:solidFill>
                <a:prstClr val="black"/>
              </a:solidFill>
            </a:endParaRPr>
          </a:p>
        </p:txBody>
      </p:sp>
      <p:sp>
        <p:nvSpPr>
          <p:cNvPr id="3084" name="TextBox 1"/>
          <p:cNvSpPr txBox="1">
            <a:spLocks noChangeArrowheads="1"/>
          </p:cNvSpPr>
          <p:nvPr/>
        </p:nvSpPr>
        <p:spPr bwMode="auto">
          <a:xfrm>
            <a:off x="4030663" y="2219055"/>
            <a:ext cx="1282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dirty="0">
                <a:solidFill>
                  <a:prstClr val="black"/>
                </a:solidFill>
              </a:rPr>
              <a:t>CHOICES</a:t>
            </a:r>
          </a:p>
        </p:txBody>
      </p:sp>
      <p:sp>
        <p:nvSpPr>
          <p:cNvPr id="3085" name="TextBox 1"/>
          <p:cNvSpPr txBox="1">
            <a:spLocks noChangeArrowheads="1"/>
          </p:cNvSpPr>
          <p:nvPr/>
        </p:nvSpPr>
        <p:spPr bwMode="auto">
          <a:xfrm>
            <a:off x="8024813" y="6638925"/>
            <a:ext cx="10604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800">
                <a:solidFill>
                  <a:prstClr val="black"/>
                </a:solidFill>
              </a:rPr>
              <a:t>kjp/rzim</a:t>
            </a:r>
          </a:p>
        </p:txBody>
      </p:sp>
      <p:sp>
        <p:nvSpPr>
          <p:cNvPr id="2" name="Slide Number Placeholder 1"/>
          <p:cNvSpPr>
            <a:spLocks noGrp="1"/>
          </p:cNvSpPr>
          <p:nvPr>
            <p:ph type="sldNum" sz="quarter" idx="12"/>
          </p:nvPr>
        </p:nvSpPr>
        <p:spPr/>
        <p:txBody>
          <a:bodyPr/>
          <a:lstStyle/>
          <a:p>
            <a:fld id="{C22D3EB1-FB1F-49BE-B610-6C635D6C605E}" type="slidenum">
              <a:rPr lang="en-US" smtClean="0">
                <a:solidFill>
                  <a:prstClr val="black">
                    <a:tint val="75000"/>
                  </a:prstClr>
                </a:solidFill>
              </a:rPr>
              <a:pPr/>
              <a:t>32</a:t>
            </a:fld>
            <a:endParaRPr lang="en-US">
              <a:solidFill>
                <a:prstClr val="black">
                  <a:tint val="75000"/>
                </a:prstClr>
              </a:solidFill>
            </a:endParaRPr>
          </a:p>
        </p:txBody>
      </p:sp>
    </p:spTree>
    <p:extLst>
      <p:ext uri="{BB962C8B-B14F-4D97-AF65-F5344CB8AC3E}">
        <p14:creationId xmlns:p14="http://schemas.microsoft.com/office/powerpoint/2010/main" val="4972179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2D3EB1-FB1F-49BE-B610-6C635D6C605E}" type="slidenum">
              <a:rPr lang="en-US" smtClean="0">
                <a:solidFill>
                  <a:prstClr val="black">
                    <a:tint val="75000"/>
                  </a:prstClr>
                </a:solidFill>
              </a:rPr>
              <a:pPr/>
              <a:t>33</a:t>
            </a:fld>
            <a:endParaRPr lang="en-US">
              <a:solidFill>
                <a:prstClr val="black">
                  <a:tint val="75000"/>
                </a:prstClr>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95800"/>
            <a:ext cx="8851900" cy="187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3581400"/>
            <a:ext cx="4529137"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24566" y="838200"/>
            <a:ext cx="4432300" cy="2109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607468" y="2947987"/>
            <a:ext cx="3733800" cy="400110"/>
          </a:xfrm>
          <a:prstGeom prst="rect">
            <a:avLst/>
          </a:prstGeom>
          <a:noFill/>
        </p:spPr>
        <p:txBody>
          <a:bodyPr wrap="square" rtlCol="0">
            <a:spAutoFit/>
          </a:bodyPr>
          <a:lstStyle/>
          <a:p>
            <a:r>
              <a:rPr lang="en-US" sz="2000" dirty="0" smtClean="0"/>
              <a:t>Belief is distinct from truth</a:t>
            </a:r>
            <a:endParaRPr lang="en-US" sz="2000" dirty="0"/>
          </a:p>
        </p:txBody>
      </p:sp>
    </p:spTree>
    <p:extLst>
      <p:ext uri="{BB962C8B-B14F-4D97-AF65-F5344CB8AC3E}">
        <p14:creationId xmlns:p14="http://schemas.microsoft.com/office/powerpoint/2010/main" val="3397853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4"/>
                                        </p:tgtEl>
                                        <p:attrNameLst>
                                          <p:attrName>style.visibility</p:attrName>
                                        </p:attrNameLst>
                                      </p:cBhvr>
                                      <p:to>
                                        <p:strVal val="visible"/>
                                      </p:to>
                                    </p:set>
                                    <p:anim calcmode="lin" valueType="num">
                                      <p:cBhvr additive="base">
                                        <p:cTn id="13" dur="500" fill="hold"/>
                                        <p:tgtEl>
                                          <p:spTgt spid="3074"/>
                                        </p:tgtEl>
                                        <p:attrNameLst>
                                          <p:attrName>ppt_x</p:attrName>
                                        </p:attrNameLst>
                                      </p:cBhvr>
                                      <p:tavLst>
                                        <p:tav tm="0">
                                          <p:val>
                                            <p:strVal val="#ppt_x"/>
                                          </p:val>
                                        </p:tav>
                                        <p:tav tm="100000">
                                          <p:val>
                                            <p:strVal val="#ppt_x"/>
                                          </p:val>
                                        </p:tav>
                                      </p:tavLst>
                                    </p:anim>
                                    <p:anim calcmode="lin" valueType="num">
                                      <p:cBhvr additive="base">
                                        <p:cTn id="14"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22D3EB1-FB1F-49BE-B610-6C635D6C605E}" type="slidenum">
              <a:rPr lang="en-US" smtClean="0">
                <a:solidFill>
                  <a:prstClr val="black">
                    <a:tint val="75000"/>
                  </a:prstClr>
                </a:solidFill>
              </a:rPr>
              <a:pPr/>
              <a:t>34</a:t>
            </a:fld>
            <a:endParaRPr lang="en-US">
              <a:solidFill>
                <a:prstClr val="black">
                  <a:tint val="75000"/>
                </a:prstClr>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050" y="2489199"/>
            <a:ext cx="8851900" cy="187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905250" y="1905000"/>
            <a:ext cx="1409700" cy="400110"/>
          </a:xfrm>
          <a:prstGeom prst="rect">
            <a:avLst/>
          </a:prstGeom>
          <a:noFill/>
        </p:spPr>
        <p:txBody>
          <a:bodyPr wrap="square" rtlCol="0">
            <a:spAutoFit/>
          </a:bodyPr>
          <a:lstStyle/>
          <a:p>
            <a:r>
              <a:rPr lang="en-US" sz="2000" dirty="0" smtClean="0"/>
              <a:t>Know truth</a:t>
            </a:r>
            <a:endParaRPr lang="en-US" sz="2000" dirty="0"/>
          </a:p>
        </p:txBody>
      </p:sp>
      <p:sp>
        <p:nvSpPr>
          <p:cNvPr id="4" name="TextBox 3"/>
          <p:cNvSpPr txBox="1"/>
          <p:nvPr/>
        </p:nvSpPr>
        <p:spPr>
          <a:xfrm>
            <a:off x="3200400" y="974972"/>
            <a:ext cx="3581400" cy="707886"/>
          </a:xfrm>
          <a:prstGeom prst="rect">
            <a:avLst/>
          </a:prstGeom>
          <a:noFill/>
        </p:spPr>
        <p:txBody>
          <a:bodyPr wrap="square" rtlCol="0">
            <a:spAutoFit/>
          </a:bodyPr>
          <a:lstStyle/>
          <a:p>
            <a:r>
              <a:rPr lang="en-US" sz="2000" dirty="0" smtClean="0"/>
              <a:t>Charge #2 </a:t>
            </a:r>
            <a:r>
              <a:rPr lang="en-US" sz="2000" dirty="0" smtClean="0"/>
              <a:t>is to practice truth not belief</a:t>
            </a:r>
            <a:endParaRPr lang="en-US" sz="2000" dirty="0"/>
          </a:p>
        </p:txBody>
      </p:sp>
      <p:sp>
        <p:nvSpPr>
          <p:cNvPr id="5" name="TextBox 4"/>
          <p:cNvSpPr txBox="1"/>
          <p:nvPr/>
        </p:nvSpPr>
        <p:spPr>
          <a:xfrm>
            <a:off x="2971800" y="228600"/>
            <a:ext cx="4114800" cy="400110"/>
          </a:xfrm>
          <a:prstGeom prst="rect">
            <a:avLst/>
          </a:prstGeom>
          <a:noFill/>
        </p:spPr>
        <p:txBody>
          <a:bodyPr wrap="square" rtlCol="0">
            <a:spAutoFit/>
          </a:bodyPr>
          <a:lstStyle/>
          <a:p>
            <a:r>
              <a:rPr lang="en-US" sz="2000" dirty="0" smtClean="0"/>
              <a:t>Charge #1 is to obey </a:t>
            </a:r>
            <a:r>
              <a:rPr lang="en-US" sz="2000" dirty="0"/>
              <a:t>truth not belief</a:t>
            </a:r>
          </a:p>
        </p:txBody>
      </p:sp>
      <p:sp>
        <p:nvSpPr>
          <p:cNvPr id="6" name="TextBox 5"/>
          <p:cNvSpPr txBox="1"/>
          <p:nvPr/>
        </p:nvSpPr>
        <p:spPr>
          <a:xfrm>
            <a:off x="1752600" y="5334000"/>
            <a:ext cx="6248400" cy="523220"/>
          </a:xfrm>
          <a:prstGeom prst="rect">
            <a:avLst/>
          </a:prstGeom>
          <a:noFill/>
        </p:spPr>
        <p:txBody>
          <a:bodyPr wrap="square" rtlCol="0">
            <a:spAutoFit/>
          </a:bodyPr>
          <a:lstStyle/>
          <a:p>
            <a:r>
              <a:rPr lang="en-US" sz="2800" dirty="0" smtClean="0"/>
              <a:t>Translate truth into transferable beliefs</a:t>
            </a:r>
            <a:endParaRPr lang="en-US" sz="2800" dirty="0"/>
          </a:p>
        </p:txBody>
      </p:sp>
    </p:spTree>
    <p:extLst>
      <p:ext uri="{BB962C8B-B14F-4D97-AF65-F5344CB8AC3E}">
        <p14:creationId xmlns:p14="http://schemas.microsoft.com/office/powerpoint/2010/main" val="3397853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2000"/>
                                        <p:tgtEl>
                                          <p:spTgt spid="3"/>
                                        </p:tgtEl>
                                      </p:cBhvr>
                                    </p:animEffect>
                                    <p:anim calcmode="lin" valueType="num">
                                      <p:cBhvr>
                                        <p:cTn id="20" dur="2000" fill="hold"/>
                                        <p:tgtEl>
                                          <p:spTgt spid="3"/>
                                        </p:tgtEl>
                                        <p:attrNameLst>
                                          <p:attrName>ppt_w</p:attrName>
                                        </p:attrNameLst>
                                      </p:cBhvr>
                                      <p:tavLst>
                                        <p:tav tm="0" fmla="#ppt_w*sin(2.5*pi*$)">
                                          <p:val>
                                            <p:fltVal val="0"/>
                                          </p:val>
                                        </p:tav>
                                        <p:tav tm="100000">
                                          <p:val>
                                            <p:fltVal val="1"/>
                                          </p:val>
                                        </p:tav>
                                      </p:tavLst>
                                    </p:anim>
                                    <p:anim calcmode="lin" valueType="num">
                                      <p:cBhvr>
                                        <p:cTn id="21"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2000"/>
                                        <p:tgtEl>
                                          <p:spTgt spid="6"/>
                                        </p:tgtEl>
                                      </p:cBhvr>
                                    </p:animEffect>
                                    <p:anim calcmode="lin" valueType="num">
                                      <p:cBhvr>
                                        <p:cTn id="27" dur="2000" fill="hold"/>
                                        <p:tgtEl>
                                          <p:spTgt spid="6"/>
                                        </p:tgtEl>
                                        <p:attrNameLst>
                                          <p:attrName>ppt_w</p:attrName>
                                        </p:attrNameLst>
                                      </p:cBhvr>
                                      <p:tavLst>
                                        <p:tav tm="0" fmla="#ppt_w*sin(2.5*pi*$)">
                                          <p:val>
                                            <p:fltVal val="0"/>
                                          </p:val>
                                        </p:tav>
                                        <p:tav tm="100000">
                                          <p:val>
                                            <p:fltVal val="1"/>
                                          </p:val>
                                        </p:tav>
                                      </p:tavLst>
                                    </p:anim>
                                    <p:anim calcmode="lin" valueType="num">
                                      <p:cBhvr>
                                        <p:cTn id="28"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1371600"/>
            <a:ext cx="6400800" cy="4495800"/>
          </a:xfrm>
        </p:spPr>
        <p:txBody>
          <a:bodyPr>
            <a:noAutofit/>
          </a:bodyPr>
          <a:lstStyle/>
          <a:p>
            <a:r>
              <a:rPr lang="en-US" sz="8800" b="1" dirty="0" smtClean="0">
                <a:solidFill>
                  <a:schemeClr val="tx1"/>
                </a:solidFill>
              </a:rPr>
              <a:t>BOLD IN YOUR BELIEFS</a:t>
            </a:r>
            <a:endParaRPr lang="en-US" sz="8800" b="1" dirty="0">
              <a:solidFill>
                <a:schemeClr val="tx1"/>
              </a:solidFill>
            </a:endParaRPr>
          </a:p>
        </p:txBody>
      </p:sp>
      <p:sp>
        <p:nvSpPr>
          <p:cNvPr id="2" name="Slide Number Placeholder 1"/>
          <p:cNvSpPr>
            <a:spLocks noGrp="1"/>
          </p:cNvSpPr>
          <p:nvPr>
            <p:ph type="sldNum" sz="quarter" idx="12"/>
          </p:nvPr>
        </p:nvSpPr>
        <p:spPr/>
        <p:txBody>
          <a:bodyPr/>
          <a:lstStyle/>
          <a:p>
            <a:fld id="{C22D3EB1-FB1F-49BE-B610-6C635D6C605E}" type="slidenum">
              <a:rPr lang="en-US" smtClean="0">
                <a:solidFill>
                  <a:prstClr val="black">
                    <a:tint val="75000"/>
                  </a:prstClr>
                </a:solidFill>
              </a:rPr>
              <a:pPr/>
              <a:t>35</a:t>
            </a:fld>
            <a:endParaRPr lang="en-US">
              <a:solidFill>
                <a:prstClr val="black">
                  <a:tint val="75000"/>
                </a:prstClr>
              </a:solidFill>
            </a:endParaRPr>
          </a:p>
        </p:txBody>
      </p:sp>
      <p:sp>
        <p:nvSpPr>
          <p:cNvPr id="4" name="TextBox 3"/>
          <p:cNvSpPr txBox="1"/>
          <p:nvPr/>
        </p:nvSpPr>
        <p:spPr>
          <a:xfrm>
            <a:off x="1295400" y="5762056"/>
            <a:ext cx="6781800" cy="461665"/>
          </a:xfrm>
          <a:prstGeom prst="rect">
            <a:avLst/>
          </a:prstGeom>
          <a:noFill/>
        </p:spPr>
        <p:txBody>
          <a:bodyPr wrap="square" rtlCol="0">
            <a:spAutoFit/>
          </a:bodyPr>
          <a:lstStyle/>
          <a:p>
            <a:r>
              <a:rPr lang="en-US" sz="2400" b="1" dirty="0" smtClean="0"/>
              <a:t>TRUTH is what it is.    Belief is what you turn it into</a:t>
            </a:r>
            <a:endParaRPr lang="en-US" sz="2400" b="1" dirty="0"/>
          </a:p>
        </p:txBody>
      </p:sp>
    </p:spTree>
    <p:extLst>
      <p:ext uri="{BB962C8B-B14F-4D97-AF65-F5344CB8AC3E}">
        <p14:creationId xmlns:p14="http://schemas.microsoft.com/office/powerpoint/2010/main" val="2291295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Text Box 16"/>
          <p:cNvSpPr txBox="1">
            <a:spLocks noChangeArrowheads="1"/>
          </p:cNvSpPr>
          <p:nvPr/>
        </p:nvSpPr>
        <p:spPr bwMode="auto">
          <a:xfrm>
            <a:off x="1319213" y="0"/>
            <a:ext cx="6705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4000">
                <a:solidFill>
                  <a:prstClr val="black"/>
                </a:solidFill>
              </a:rPr>
              <a:t>Levels of Philosophy</a:t>
            </a:r>
          </a:p>
        </p:txBody>
      </p:sp>
      <p:grpSp>
        <p:nvGrpSpPr>
          <p:cNvPr id="4" name="Group 3"/>
          <p:cNvGrpSpPr/>
          <p:nvPr/>
        </p:nvGrpSpPr>
        <p:grpSpPr>
          <a:xfrm>
            <a:off x="254839" y="4921034"/>
            <a:ext cx="8826500" cy="1825841"/>
            <a:chOff x="254839" y="4921034"/>
            <a:chExt cx="8826500" cy="1825841"/>
          </a:xfrm>
        </p:grpSpPr>
        <p:sp>
          <p:nvSpPr>
            <p:cNvPr id="3087" name="AutoShape 7"/>
            <p:cNvSpPr>
              <a:spLocks noChangeArrowheads="1"/>
            </p:cNvSpPr>
            <p:nvPr/>
          </p:nvSpPr>
          <p:spPr bwMode="auto">
            <a:xfrm rot="10800000">
              <a:off x="254839" y="4921034"/>
              <a:ext cx="8826500" cy="1825841"/>
            </a:xfrm>
            <a:custGeom>
              <a:avLst/>
              <a:gdLst>
                <a:gd name="T0" fmla="*/ 232 w 21600"/>
                <a:gd name="T1" fmla="*/ 0 h 21600"/>
                <a:gd name="T2" fmla="*/ 133 w 21600"/>
                <a:gd name="T3" fmla="*/ 0 h 21600"/>
                <a:gd name="T4" fmla="*/ 33 w 21600"/>
                <a:gd name="T5" fmla="*/ 0 h 21600"/>
                <a:gd name="T6" fmla="*/ 133 w 21600"/>
                <a:gd name="T7" fmla="*/ 0 h 21600"/>
                <a:gd name="T8" fmla="*/ 0 60000 65536"/>
                <a:gd name="T9" fmla="*/ 0 60000 65536"/>
                <a:gd name="T10" fmla="*/ 0 60000 65536"/>
                <a:gd name="T11" fmla="*/ 0 60000 65536"/>
                <a:gd name="T12" fmla="*/ 4500 w 21600"/>
                <a:gd name="T13" fmla="*/ 4504 h 21600"/>
                <a:gd name="T14" fmla="*/ 17100 w 21600"/>
                <a:gd name="T15" fmla="*/ 17096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9525">
              <a:solidFill>
                <a:schemeClr val="tx1"/>
              </a:solidFill>
              <a:miter lim="800000"/>
              <a:headEnd/>
              <a:tailEnd/>
            </a:ln>
            <a:extLst>
              <a:ext uri="{909E8E84-426E-40DD-AFC4-6F175D3DCCD1}">
                <a14:hiddenFill xmlns:a14="http://schemas.microsoft.com/office/drawing/2010/main">
                  <a:solidFill>
                    <a:srgbClr val="000000"/>
                  </a:solidFill>
                </a14:hiddenFill>
              </a:ext>
            </a:extLst>
          </p:spPr>
          <p:txBody>
            <a:bodyPr/>
            <a:lstStyle/>
            <a:p>
              <a:endParaRPr lang="en-US">
                <a:solidFill>
                  <a:prstClr val="black"/>
                </a:solidFill>
              </a:endParaRPr>
            </a:p>
          </p:txBody>
        </p:sp>
        <p:sp>
          <p:nvSpPr>
            <p:cNvPr id="3078" name="Text Box 9"/>
            <p:cNvSpPr txBox="1">
              <a:spLocks noChangeArrowheads="1"/>
            </p:cNvSpPr>
            <p:nvPr/>
          </p:nvSpPr>
          <p:spPr bwMode="auto">
            <a:xfrm>
              <a:off x="3335338" y="4921034"/>
              <a:ext cx="2895600" cy="438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000000"/>
                  </a:solidFill>
                </a14:hiddenFill>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dirty="0">
                  <a:solidFill>
                    <a:prstClr val="black"/>
                  </a:solidFill>
                </a:rPr>
                <a:t>TRUTH</a:t>
              </a:r>
              <a:endParaRPr lang="en-US" altLang="en-US" sz="2400" dirty="0">
                <a:solidFill>
                  <a:prstClr val="black"/>
                </a:solidFill>
              </a:endParaRPr>
            </a:p>
          </p:txBody>
        </p:sp>
        <p:sp>
          <p:nvSpPr>
            <p:cNvPr id="3080" name="Text Box 10"/>
            <p:cNvSpPr txBox="1">
              <a:spLocks noChangeArrowheads="1"/>
            </p:cNvSpPr>
            <p:nvPr/>
          </p:nvSpPr>
          <p:spPr bwMode="auto">
            <a:xfrm>
              <a:off x="3351213" y="5457825"/>
              <a:ext cx="2897187" cy="577850"/>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a:solidFill>
                    <a:prstClr val="black"/>
                  </a:solidFill>
                </a:rPr>
                <a:t>No Ambiguity</a:t>
              </a:r>
            </a:p>
            <a:p>
              <a:pPr algn="ctr" eaLnBrk="1" hangingPunct="1">
                <a:spcBef>
                  <a:spcPct val="0"/>
                </a:spcBef>
                <a:buFontTx/>
                <a:buNone/>
              </a:pPr>
              <a:r>
                <a:rPr lang="en-US" altLang="en-US" sz="1800" b="1">
                  <a:solidFill>
                    <a:prstClr val="black"/>
                  </a:solidFill>
                </a:rPr>
                <a:t> LOGIC</a:t>
              </a:r>
              <a:r>
                <a:rPr lang="en-US" altLang="en-US" sz="1800">
                  <a:solidFill>
                    <a:prstClr val="black"/>
                  </a:solidFill>
                </a:rPr>
                <a:t>  </a:t>
              </a:r>
            </a:p>
          </p:txBody>
        </p:sp>
      </p:grpSp>
      <p:grpSp>
        <p:nvGrpSpPr>
          <p:cNvPr id="3" name="Group 2"/>
          <p:cNvGrpSpPr/>
          <p:nvPr/>
        </p:nvGrpSpPr>
        <p:grpSpPr>
          <a:xfrm>
            <a:off x="1524071" y="2776171"/>
            <a:ext cx="4413250" cy="2059682"/>
            <a:chOff x="1545868" y="2747977"/>
            <a:chExt cx="4413250" cy="2059682"/>
          </a:xfrm>
        </p:grpSpPr>
        <p:sp>
          <p:nvSpPr>
            <p:cNvPr id="3089" name="AutoShape 6"/>
            <p:cNvSpPr>
              <a:spLocks noChangeArrowheads="1"/>
            </p:cNvSpPr>
            <p:nvPr/>
          </p:nvSpPr>
          <p:spPr bwMode="auto">
            <a:xfrm rot="10800000">
              <a:off x="1545868" y="2827832"/>
              <a:ext cx="4413250" cy="1979827"/>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500 w 21600"/>
                <a:gd name="T13" fmla="*/ 4505 h 21600"/>
                <a:gd name="T14" fmla="*/ 17100 w 21600"/>
                <a:gd name="T15" fmla="*/ 1710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FFFF"/>
            </a:solidFill>
            <a:ln w="9525">
              <a:solidFill>
                <a:srgbClr val="000000"/>
              </a:solidFill>
              <a:miter lim="800000"/>
              <a:headEnd/>
              <a:tailEnd/>
            </a:ln>
          </p:spPr>
          <p:txBody>
            <a:bodyPr/>
            <a:lstStyle/>
            <a:p>
              <a:endParaRPr lang="en-US">
                <a:solidFill>
                  <a:prstClr val="black"/>
                </a:solidFill>
              </a:endParaRPr>
            </a:p>
          </p:txBody>
        </p:sp>
        <p:sp>
          <p:nvSpPr>
            <p:cNvPr id="3077" name="Text Box 13"/>
            <p:cNvSpPr txBox="1">
              <a:spLocks noChangeArrowheads="1"/>
            </p:cNvSpPr>
            <p:nvPr/>
          </p:nvSpPr>
          <p:spPr bwMode="auto">
            <a:xfrm>
              <a:off x="2647673" y="2747977"/>
              <a:ext cx="2209800" cy="365125"/>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dirty="0">
                  <a:solidFill>
                    <a:prstClr val="black"/>
                  </a:solidFill>
                </a:rPr>
                <a:t>BELIEF</a:t>
              </a:r>
              <a:endParaRPr lang="en-US" altLang="en-US" sz="2400" dirty="0">
                <a:solidFill>
                  <a:prstClr val="black"/>
                </a:solidFill>
              </a:endParaRPr>
            </a:p>
          </p:txBody>
        </p:sp>
        <p:sp>
          <p:nvSpPr>
            <p:cNvPr id="3081" name="TextBox 1"/>
            <p:cNvSpPr txBox="1">
              <a:spLocks noChangeArrowheads="1"/>
            </p:cNvSpPr>
            <p:nvPr/>
          </p:nvSpPr>
          <p:spPr bwMode="auto">
            <a:xfrm>
              <a:off x="2511148" y="3119733"/>
              <a:ext cx="24828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b="1" dirty="0">
                  <a:solidFill>
                    <a:prstClr val="black"/>
                  </a:solidFill>
                </a:rPr>
                <a:t>TRUTH</a:t>
              </a:r>
              <a:r>
                <a:rPr lang="en-US" altLang="en-US" sz="1800" dirty="0">
                  <a:solidFill>
                    <a:prstClr val="black"/>
                  </a:solidFill>
                </a:rPr>
                <a:t>  in  Thought:</a:t>
              </a:r>
            </a:p>
            <a:p>
              <a:pPr algn="ctr" eaLnBrk="1" hangingPunct="1">
                <a:spcBef>
                  <a:spcPct val="0"/>
                </a:spcBef>
                <a:buFontTx/>
                <a:buNone/>
              </a:pPr>
              <a:r>
                <a:rPr lang="en-US" altLang="en-US" sz="1800" dirty="0" smtClean="0">
                  <a:solidFill>
                    <a:prstClr val="black"/>
                  </a:solidFill>
                </a:rPr>
                <a:t>Values   </a:t>
              </a:r>
              <a:r>
                <a:rPr lang="en-US" altLang="en-US" sz="1800" dirty="0">
                  <a:solidFill>
                    <a:prstClr val="black"/>
                  </a:solidFill>
                </a:rPr>
                <a:t>Ethics</a:t>
              </a:r>
            </a:p>
          </p:txBody>
        </p:sp>
        <p:sp>
          <p:nvSpPr>
            <p:cNvPr id="3083" name="TextBox 1"/>
            <p:cNvSpPr txBox="1">
              <a:spLocks noChangeArrowheads="1"/>
            </p:cNvSpPr>
            <p:nvPr/>
          </p:nvSpPr>
          <p:spPr bwMode="auto">
            <a:xfrm>
              <a:off x="2714349" y="3788569"/>
              <a:ext cx="254345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b="1" dirty="0" smtClean="0">
                  <a:solidFill>
                    <a:prstClr val="black"/>
                  </a:solidFill>
                </a:rPr>
                <a:t>       EXPERIENCE</a:t>
              </a:r>
            </a:p>
            <a:p>
              <a:pPr eaLnBrk="1" hangingPunct="1">
                <a:spcBef>
                  <a:spcPct val="0"/>
                </a:spcBef>
                <a:buFontTx/>
                <a:buNone/>
              </a:pPr>
              <a:r>
                <a:rPr lang="en-US" altLang="en-US" sz="1800" b="1" dirty="0" smtClean="0">
                  <a:solidFill>
                    <a:prstClr val="black"/>
                  </a:solidFill>
                </a:rPr>
                <a:t>FEELING – EMOTION</a:t>
              </a:r>
              <a:endParaRPr lang="en-US" altLang="en-US" sz="1800" dirty="0">
                <a:solidFill>
                  <a:prstClr val="black"/>
                </a:solidFill>
              </a:endParaRPr>
            </a:p>
          </p:txBody>
        </p:sp>
      </p:grpSp>
      <p:grpSp>
        <p:nvGrpSpPr>
          <p:cNvPr id="2" name="Group 1"/>
          <p:cNvGrpSpPr/>
          <p:nvPr/>
        </p:nvGrpSpPr>
        <p:grpSpPr>
          <a:xfrm>
            <a:off x="4122353" y="339460"/>
            <a:ext cx="2482453" cy="2436711"/>
            <a:chOff x="4189987" y="224443"/>
            <a:chExt cx="2482453" cy="2436711"/>
          </a:xfrm>
        </p:grpSpPr>
        <p:sp>
          <p:nvSpPr>
            <p:cNvPr id="3088" name="AutoShape 5"/>
            <p:cNvSpPr>
              <a:spLocks noChangeArrowheads="1"/>
            </p:cNvSpPr>
            <p:nvPr/>
          </p:nvSpPr>
          <p:spPr bwMode="auto">
            <a:xfrm>
              <a:off x="4189987" y="224443"/>
              <a:ext cx="2482453" cy="2436711"/>
            </a:xfrm>
            <a:prstGeom prst="triangle">
              <a:avLst>
                <a:gd name="adj" fmla="val 50000"/>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solidFill>
                  <a:prstClr val="black"/>
                </a:solidFill>
              </a:endParaRPr>
            </a:p>
          </p:txBody>
        </p:sp>
        <p:sp>
          <p:nvSpPr>
            <p:cNvPr id="3079" name="Text Box 13"/>
            <p:cNvSpPr txBox="1">
              <a:spLocks noChangeArrowheads="1"/>
            </p:cNvSpPr>
            <p:nvPr/>
          </p:nvSpPr>
          <p:spPr bwMode="auto">
            <a:xfrm>
              <a:off x="4578350" y="701675"/>
              <a:ext cx="1857375" cy="403225"/>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dirty="0">
                  <a:solidFill>
                    <a:prstClr val="black"/>
                  </a:solidFill>
                </a:rPr>
                <a:t>BEHAVIOR</a:t>
              </a:r>
              <a:endParaRPr lang="en-US" altLang="en-US" sz="2400" dirty="0">
                <a:solidFill>
                  <a:prstClr val="black"/>
                </a:solidFill>
              </a:endParaRPr>
            </a:p>
          </p:txBody>
        </p:sp>
        <p:sp>
          <p:nvSpPr>
            <p:cNvPr id="3082" name="TextBox 2"/>
            <p:cNvSpPr txBox="1">
              <a:spLocks noChangeArrowheads="1"/>
            </p:cNvSpPr>
            <p:nvPr/>
          </p:nvSpPr>
          <p:spPr bwMode="auto">
            <a:xfrm>
              <a:off x="4821614" y="1125071"/>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b="1" dirty="0">
                  <a:solidFill>
                    <a:prstClr val="black"/>
                  </a:solidFill>
                </a:rPr>
                <a:t>TRUTH</a:t>
              </a:r>
              <a:r>
                <a:rPr lang="en-US" altLang="en-US" sz="1800" dirty="0">
                  <a:solidFill>
                    <a:prstClr val="black"/>
                  </a:solidFill>
                </a:rPr>
                <a:t> in</a:t>
              </a:r>
            </a:p>
            <a:p>
              <a:pPr algn="ctr" eaLnBrk="1" hangingPunct="1">
                <a:spcBef>
                  <a:spcPct val="0"/>
                </a:spcBef>
                <a:buFontTx/>
                <a:buNone/>
              </a:pPr>
              <a:r>
                <a:rPr lang="en-US" altLang="en-US" sz="1800" dirty="0">
                  <a:solidFill>
                    <a:prstClr val="black"/>
                  </a:solidFill>
                </a:rPr>
                <a:t>Practice</a:t>
              </a:r>
            </a:p>
          </p:txBody>
        </p:sp>
        <p:sp>
          <p:nvSpPr>
            <p:cNvPr id="3084" name="TextBox 1"/>
            <p:cNvSpPr txBox="1">
              <a:spLocks noChangeArrowheads="1"/>
            </p:cNvSpPr>
            <p:nvPr/>
          </p:nvSpPr>
          <p:spPr bwMode="auto">
            <a:xfrm>
              <a:off x="4870920" y="1862138"/>
              <a:ext cx="1282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dirty="0">
                  <a:solidFill>
                    <a:prstClr val="black"/>
                  </a:solidFill>
                </a:rPr>
                <a:t>CHOICES</a:t>
              </a:r>
            </a:p>
          </p:txBody>
        </p:sp>
      </p:grpSp>
      <p:sp>
        <p:nvSpPr>
          <p:cNvPr id="3085" name="TextBox 1"/>
          <p:cNvSpPr txBox="1">
            <a:spLocks noChangeArrowheads="1"/>
          </p:cNvSpPr>
          <p:nvPr/>
        </p:nvSpPr>
        <p:spPr bwMode="auto">
          <a:xfrm>
            <a:off x="8024813" y="6638925"/>
            <a:ext cx="10604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800">
                <a:solidFill>
                  <a:prstClr val="black"/>
                </a:solidFill>
              </a:rPr>
              <a:t>kjp/rzim</a:t>
            </a:r>
          </a:p>
        </p:txBody>
      </p:sp>
    </p:spTree>
    <p:extLst>
      <p:ext uri="{BB962C8B-B14F-4D97-AF65-F5344CB8AC3E}">
        <p14:creationId xmlns:p14="http://schemas.microsoft.com/office/powerpoint/2010/main" val="1623883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Text Box 16"/>
          <p:cNvSpPr txBox="1">
            <a:spLocks noChangeArrowheads="1"/>
          </p:cNvSpPr>
          <p:nvPr/>
        </p:nvSpPr>
        <p:spPr bwMode="auto">
          <a:xfrm>
            <a:off x="1319213" y="0"/>
            <a:ext cx="6705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4000">
                <a:solidFill>
                  <a:prstClr val="black"/>
                </a:solidFill>
              </a:rPr>
              <a:t>Levels of Philosophy</a:t>
            </a:r>
          </a:p>
        </p:txBody>
      </p:sp>
      <p:grpSp>
        <p:nvGrpSpPr>
          <p:cNvPr id="2" name="Group 1"/>
          <p:cNvGrpSpPr/>
          <p:nvPr/>
        </p:nvGrpSpPr>
        <p:grpSpPr>
          <a:xfrm>
            <a:off x="2819400" y="1877649"/>
            <a:ext cx="2482453" cy="2436711"/>
            <a:chOff x="4189987" y="224443"/>
            <a:chExt cx="2482453" cy="2436711"/>
          </a:xfrm>
        </p:grpSpPr>
        <p:sp>
          <p:nvSpPr>
            <p:cNvPr id="3088" name="AutoShape 5"/>
            <p:cNvSpPr>
              <a:spLocks noChangeArrowheads="1"/>
            </p:cNvSpPr>
            <p:nvPr/>
          </p:nvSpPr>
          <p:spPr bwMode="auto">
            <a:xfrm>
              <a:off x="4189987" y="224443"/>
              <a:ext cx="2482453" cy="2436711"/>
            </a:xfrm>
            <a:prstGeom prst="triangle">
              <a:avLst>
                <a:gd name="adj" fmla="val 50000"/>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solidFill>
                  <a:prstClr val="black"/>
                </a:solidFill>
              </a:endParaRPr>
            </a:p>
          </p:txBody>
        </p:sp>
        <p:sp>
          <p:nvSpPr>
            <p:cNvPr id="3079" name="Text Box 13"/>
            <p:cNvSpPr txBox="1">
              <a:spLocks noChangeArrowheads="1"/>
            </p:cNvSpPr>
            <p:nvPr/>
          </p:nvSpPr>
          <p:spPr bwMode="auto">
            <a:xfrm>
              <a:off x="4578350" y="701675"/>
              <a:ext cx="1857375" cy="403225"/>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dirty="0">
                  <a:solidFill>
                    <a:prstClr val="black"/>
                  </a:solidFill>
                </a:rPr>
                <a:t>BEHAVIOR</a:t>
              </a:r>
              <a:endParaRPr lang="en-US" altLang="en-US" sz="2400" dirty="0">
                <a:solidFill>
                  <a:prstClr val="black"/>
                </a:solidFill>
              </a:endParaRPr>
            </a:p>
          </p:txBody>
        </p:sp>
        <p:sp>
          <p:nvSpPr>
            <p:cNvPr id="3082" name="TextBox 2"/>
            <p:cNvSpPr txBox="1">
              <a:spLocks noChangeArrowheads="1"/>
            </p:cNvSpPr>
            <p:nvPr/>
          </p:nvSpPr>
          <p:spPr bwMode="auto">
            <a:xfrm>
              <a:off x="4821614" y="1125071"/>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b="1" dirty="0">
                  <a:solidFill>
                    <a:prstClr val="black"/>
                  </a:solidFill>
                </a:rPr>
                <a:t>TRUTH</a:t>
              </a:r>
              <a:r>
                <a:rPr lang="en-US" altLang="en-US" sz="1800" dirty="0">
                  <a:solidFill>
                    <a:prstClr val="black"/>
                  </a:solidFill>
                </a:rPr>
                <a:t> in</a:t>
              </a:r>
            </a:p>
            <a:p>
              <a:pPr algn="ctr" eaLnBrk="1" hangingPunct="1">
                <a:spcBef>
                  <a:spcPct val="0"/>
                </a:spcBef>
                <a:buFontTx/>
                <a:buNone/>
              </a:pPr>
              <a:r>
                <a:rPr lang="en-US" altLang="en-US" sz="1800" dirty="0">
                  <a:solidFill>
                    <a:prstClr val="black"/>
                  </a:solidFill>
                </a:rPr>
                <a:t>Practice</a:t>
              </a:r>
            </a:p>
          </p:txBody>
        </p:sp>
        <p:sp>
          <p:nvSpPr>
            <p:cNvPr id="3084" name="TextBox 1"/>
            <p:cNvSpPr txBox="1">
              <a:spLocks noChangeArrowheads="1"/>
            </p:cNvSpPr>
            <p:nvPr/>
          </p:nvSpPr>
          <p:spPr bwMode="auto">
            <a:xfrm>
              <a:off x="4870920" y="1862138"/>
              <a:ext cx="1282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dirty="0">
                  <a:solidFill>
                    <a:prstClr val="black"/>
                  </a:solidFill>
                </a:rPr>
                <a:t>CHOICES</a:t>
              </a:r>
            </a:p>
          </p:txBody>
        </p:sp>
      </p:grpSp>
      <p:sp>
        <p:nvSpPr>
          <p:cNvPr id="3085" name="TextBox 1"/>
          <p:cNvSpPr txBox="1">
            <a:spLocks noChangeArrowheads="1"/>
          </p:cNvSpPr>
          <p:nvPr/>
        </p:nvSpPr>
        <p:spPr bwMode="auto">
          <a:xfrm>
            <a:off x="8024813" y="6638925"/>
            <a:ext cx="10604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800">
                <a:solidFill>
                  <a:prstClr val="black"/>
                </a:solidFill>
              </a:rPr>
              <a:t>kjp/rzim</a:t>
            </a:r>
          </a:p>
        </p:txBody>
      </p:sp>
      <p:sp>
        <p:nvSpPr>
          <p:cNvPr id="5" name="TextBox 4"/>
          <p:cNvSpPr txBox="1"/>
          <p:nvPr/>
        </p:nvSpPr>
        <p:spPr>
          <a:xfrm>
            <a:off x="1143000" y="4953000"/>
            <a:ext cx="6553200" cy="2092881"/>
          </a:xfrm>
          <a:prstGeom prst="rect">
            <a:avLst/>
          </a:prstGeom>
          <a:noFill/>
        </p:spPr>
        <p:txBody>
          <a:bodyPr wrap="square" rtlCol="0">
            <a:spAutoFit/>
          </a:bodyPr>
          <a:lstStyle/>
          <a:p>
            <a:r>
              <a:rPr lang="en-US" sz="2800" dirty="0"/>
              <a:t>If we say that we have fellowship with Him and </a:t>
            </a:r>
            <a:r>
              <a:rPr lang="en-US" sz="2800" i="1" dirty="0"/>
              <a:t>yet</a:t>
            </a:r>
            <a:r>
              <a:rPr lang="en-US" sz="2800" dirty="0"/>
              <a:t> walk in the darkness, we lie and do not practice the truth; </a:t>
            </a:r>
            <a:r>
              <a:rPr lang="en-US" sz="2800" dirty="0" smtClean="0"/>
              <a:t>  (</a:t>
            </a:r>
            <a:r>
              <a:rPr lang="en-US" sz="2800" dirty="0"/>
              <a:t>1Jn 1:6 NASB)</a:t>
            </a:r>
          </a:p>
          <a:p>
            <a:endParaRPr lang="en-US" sz="2800" dirty="0"/>
          </a:p>
          <a:p>
            <a:endParaRPr lang="en-US" dirty="0">
              <a:solidFill>
                <a:prstClr val="black"/>
              </a:solidFill>
              <a:latin typeface="Georgia"/>
            </a:endParaRPr>
          </a:p>
        </p:txBody>
      </p:sp>
    </p:spTree>
    <p:extLst>
      <p:ext uri="{BB962C8B-B14F-4D97-AF65-F5344CB8AC3E}">
        <p14:creationId xmlns:p14="http://schemas.microsoft.com/office/powerpoint/2010/main" val="2694215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Text Box 16"/>
          <p:cNvSpPr txBox="1">
            <a:spLocks noChangeArrowheads="1"/>
          </p:cNvSpPr>
          <p:nvPr/>
        </p:nvSpPr>
        <p:spPr bwMode="auto">
          <a:xfrm>
            <a:off x="1319213" y="0"/>
            <a:ext cx="6705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4000">
                <a:solidFill>
                  <a:prstClr val="black"/>
                </a:solidFill>
              </a:rPr>
              <a:t>Levels of Philosophy</a:t>
            </a:r>
          </a:p>
        </p:txBody>
      </p:sp>
      <p:grpSp>
        <p:nvGrpSpPr>
          <p:cNvPr id="3" name="Group 2"/>
          <p:cNvGrpSpPr/>
          <p:nvPr/>
        </p:nvGrpSpPr>
        <p:grpSpPr>
          <a:xfrm>
            <a:off x="2593181" y="2753935"/>
            <a:ext cx="4413250" cy="2059682"/>
            <a:chOff x="1545868" y="2747977"/>
            <a:chExt cx="4413250" cy="2059682"/>
          </a:xfrm>
        </p:grpSpPr>
        <p:sp>
          <p:nvSpPr>
            <p:cNvPr id="3089" name="AutoShape 6"/>
            <p:cNvSpPr>
              <a:spLocks noChangeArrowheads="1"/>
            </p:cNvSpPr>
            <p:nvPr/>
          </p:nvSpPr>
          <p:spPr bwMode="auto">
            <a:xfrm rot="10800000">
              <a:off x="1545868" y="2827832"/>
              <a:ext cx="4413250" cy="1979827"/>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500 w 21600"/>
                <a:gd name="T13" fmla="*/ 4505 h 21600"/>
                <a:gd name="T14" fmla="*/ 17100 w 21600"/>
                <a:gd name="T15" fmla="*/ 1710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FFFF"/>
            </a:solidFill>
            <a:ln w="9525">
              <a:solidFill>
                <a:srgbClr val="000000"/>
              </a:solidFill>
              <a:miter lim="800000"/>
              <a:headEnd/>
              <a:tailEnd/>
            </a:ln>
          </p:spPr>
          <p:txBody>
            <a:bodyPr/>
            <a:lstStyle/>
            <a:p>
              <a:endParaRPr lang="en-US">
                <a:solidFill>
                  <a:prstClr val="black"/>
                </a:solidFill>
              </a:endParaRPr>
            </a:p>
          </p:txBody>
        </p:sp>
        <p:sp>
          <p:nvSpPr>
            <p:cNvPr id="3077" name="Text Box 13"/>
            <p:cNvSpPr txBox="1">
              <a:spLocks noChangeArrowheads="1"/>
            </p:cNvSpPr>
            <p:nvPr/>
          </p:nvSpPr>
          <p:spPr bwMode="auto">
            <a:xfrm>
              <a:off x="2647673" y="2747977"/>
              <a:ext cx="2209800" cy="365125"/>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dirty="0">
                  <a:solidFill>
                    <a:prstClr val="black"/>
                  </a:solidFill>
                </a:rPr>
                <a:t>BELIEF</a:t>
              </a:r>
              <a:endParaRPr lang="en-US" altLang="en-US" sz="2400" dirty="0">
                <a:solidFill>
                  <a:prstClr val="black"/>
                </a:solidFill>
              </a:endParaRPr>
            </a:p>
          </p:txBody>
        </p:sp>
        <p:sp>
          <p:nvSpPr>
            <p:cNvPr id="3081" name="TextBox 1"/>
            <p:cNvSpPr txBox="1">
              <a:spLocks noChangeArrowheads="1"/>
            </p:cNvSpPr>
            <p:nvPr/>
          </p:nvSpPr>
          <p:spPr bwMode="auto">
            <a:xfrm>
              <a:off x="2511148" y="3119733"/>
              <a:ext cx="24828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b="1" dirty="0">
                  <a:solidFill>
                    <a:prstClr val="black"/>
                  </a:solidFill>
                </a:rPr>
                <a:t>TRUTH</a:t>
              </a:r>
              <a:r>
                <a:rPr lang="en-US" altLang="en-US" sz="1800" dirty="0">
                  <a:solidFill>
                    <a:prstClr val="black"/>
                  </a:solidFill>
                </a:rPr>
                <a:t>  in  Thought:</a:t>
              </a:r>
            </a:p>
            <a:p>
              <a:pPr algn="ctr" eaLnBrk="1" hangingPunct="1">
                <a:spcBef>
                  <a:spcPct val="0"/>
                </a:spcBef>
                <a:buFontTx/>
                <a:buNone/>
              </a:pPr>
              <a:r>
                <a:rPr lang="en-US" altLang="en-US" sz="1800" dirty="0" smtClean="0">
                  <a:solidFill>
                    <a:prstClr val="black"/>
                  </a:solidFill>
                </a:rPr>
                <a:t>Values   </a:t>
              </a:r>
              <a:r>
                <a:rPr lang="en-US" altLang="en-US" sz="1800" dirty="0">
                  <a:solidFill>
                    <a:prstClr val="black"/>
                  </a:solidFill>
                </a:rPr>
                <a:t>Ethics</a:t>
              </a:r>
            </a:p>
          </p:txBody>
        </p:sp>
        <p:sp>
          <p:nvSpPr>
            <p:cNvPr id="3083" name="TextBox 1"/>
            <p:cNvSpPr txBox="1">
              <a:spLocks noChangeArrowheads="1"/>
            </p:cNvSpPr>
            <p:nvPr/>
          </p:nvSpPr>
          <p:spPr bwMode="auto">
            <a:xfrm>
              <a:off x="2714349" y="3788569"/>
              <a:ext cx="254345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b="1" dirty="0" smtClean="0">
                  <a:solidFill>
                    <a:prstClr val="black"/>
                  </a:solidFill>
                </a:rPr>
                <a:t>       EXPERIENCE</a:t>
              </a:r>
            </a:p>
            <a:p>
              <a:pPr eaLnBrk="1" hangingPunct="1">
                <a:spcBef>
                  <a:spcPct val="0"/>
                </a:spcBef>
                <a:buFontTx/>
                <a:buNone/>
              </a:pPr>
              <a:r>
                <a:rPr lang="en-US" altLang="en-US" sz="1800" b="1" dirty="0" smtClean="0">
                  <a:solidFill>
                    <a:prstClr val="black"/>
                  </a:solidFill>
                </a:rPr>
                <a:t>FEELING – EMOTION</a:t>
              </a:r>
              <a:endParaRPr lang="en-US" altLang="en-US" sz="1800" dirty="0">
                <a:solidFill>
                  <a:prstClr val="black"/>
                </a:solidFill>
              </a:endParaRPr>
            </a:p>
          </p:txBody>
        </p:sp>
      </p:grpSp>
      <p:grpSp>
        <p:nvGrpSpPr>
          <p:cNvPr id="2" name="Group 1"/>
          <p:cNvGrpSpPr/>
          <p:nvPr/>
        </p:nvGrpSpPr>
        <p:grpSpPr>
          <a:xfrm>
            <a:off x="3694986" y="214518"/>
            <a:ext cx="2284254" cy="2539418"/>
            <a:chOff x="4189987" y="128897"/>
            <a:chExt cx="2482453" cy="2362422"/>
          </a:xfrm>
        </p:grpSpPr>
        <p:sp>
          <p:nvSpPr>
            <p:cNvPr id="3088" name="AutoShape 5"/>
            <p:cNvSpPr>
              <a:spLocks noChangeArrowheads="1"/>
            </p:cNvSpPr>
            <p:nvPr/>
          </p:nvSpPr>
          <p:spPr bwMode="auto">
            <a:xfrm>
              <a:off x="4189987" y="128897"/>
              <a:ext cx="2482453" cy="2362422"/>
            </a:xfrm>
            <a:prstGeom prst="triangle">
              <a:avLst>
                <a:gd name="adj" fmla="val 50000"/>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solidFill>
                  <a:prstClr val="black"/>
                </a:solidFill>
              </a:endParaRPr>
            </a:p>
          </p:txBody>
        </p:sp>
        <p:sp>
          <p:nvSpPr>
            <p:cNvPr id="3079" name="Text Box 13"/>
            <p:cNvSpPr txBox="1">
              <a:spLocks noChangeArrowheads="1"/>
            </p:cNvSpPr>
            <p:nvPr/>
          </p:nvSpPr>
          <p:spPr bwMode="auto">
            <a:xfrm>
              <a:off x="4480604" y="701675"/>
              <a:ext cx="2110922" cy="403225"/>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dirty="0">
                  <a:solidFill>
                    <a:prstClr val="black"/>
                  </a:solidFill>
                </a:rPr>
                <a:t>BEHAVIOR</a:t>
              </a:r>
              <a:endParaRPr lang="en-US" altLang="en-US" sz="2400" dirty="0">
                <a:solidFill>
                  <a:prstClr val="black"/>
                </a:solidFill>
              </a:endParaRPr>
            </a:p>
          </p:txBody>
        </p:sp>
        <p:sp>
          <p:nvSpPr>
            <p:cNvPr id="3082" name="TextBox 2"/>
            <p:cNvSpPr txBox="1">
              <a:spLocks noChangeArrowheads="1"/>
            </p:cNvSpPr>
            <p:nvPr/>
          </p:nvSpPr>
          <p:spPr bwMode="auto">
            <a:xfrm>
              <a:off x="4480604" y="1125071"/>
              <a:ext cx="2110922" cy="601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b="1" dirty="0">
                  <a:solidFill>
                    <a:prstClr val="black"/>
                  </a:solidFill>
                </a:rPr>
                <a:t>TRUTH</a:t>
              </a:r>
              <a:r>
                <a:rPr lang="en-US" altLang="en-US" sz="1800" dirty="0">
                  <a:solidFill>
                    <a:prstClr val="black"/>
                  </a:solidFill>
                </a:rPr>
                <a:t> in</a:t>
              </a:r>
            </a:p>
            <a:p>
              <a:pPr algn="ctr" eaLnBrk="1" hangingPunct="1">
                <a:spcBef>
                  <a:spcPct val="0"/>
                </a:spcBef>
                <a:buFontTx/>
                <a:buNone/>
              </a:pPr>
              <a:r>
                <a:rPr lang="en-US" altLang="en-US" sz="1800" dirty="0">
                  <a:solidFill>
                    <a:prstClr val="black"/>
                  </a:solidFill>
                </a:rPr>
                <a:t>Practice</a:t>
              </a:r>
            </a:p>
          </p:txBody>
        </p:sp>
        <p:sp>
          <p:nvSpPr>
            <p:cNvPr id="3084" name="TextBox 1"/>
            <p:cNvSpPr txBox="1">
              <a:spLocks noChangeArrowheads="1"/>
            </p:cNvSpPr>
            <p:nvPr/>
          </p:nvSpPr>
          <p:spPr bwMode="auto">
            <a:xfrm>
              <a:off x="4870920" y="1862138"/>
              <a:ext cx="1282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dirty="0">
                  <a:solidFill>
                    <a:prstClr val="black"/>
                  </a:solidFill>
                </a:rPr>
                <a:t>CHOICES</a:t>
              </a:r>
            </a:p>
          </p:txBody>
        </p:sp>
      </p:grpSp>
      <p:sp>
        <p:nvSpPr>
          <p:cNvPr id="3085" name="TextBox 1"/>
          <p:cNvSpPr txBox="1">
            <a:spLocks noChangeArrowheads="1"/>
          </p:cNvSpPr>
          <p:nvPr/>
        </p:nvSpPr>
        <p:spPr bwMode="auto">
          <a:xfrm>
            <a:off x="8024813" y="6638925"/>
            <a:ext cx="10604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800">
                <a:solidFill>
                  <a:prstClr val="black"/>
                </a:solidFill>
              </a:rPr>
              <a:t>kjp/rzim</a:t>
            </a:r>
          </a:p>
        </p:txBody>
      </p:sp>
      <p:sp>
        <p:nvSpPr>
          <p:cNvPr id="5" name="TextBox 4"/>
          <p:cNvSpPr txBox="1"/>
          <p:nvPr/>
        </p:nvSpPr>
        <p:spPr>
          <a:xfrm>
            <a:off x="2286000" y="5509992"/>
            <a:ext cx="7086600" cy="400110"/>
          </a:xfrm>
          <a:prstGeom prst="rect">
            <a:avLst/>
          </a:prstGeom>
          <a:noFill/>
        </p:spPr>
        <p:txBody>
          <a:bodyPr wrap="square" rtlCol="0">
            <a:spAutoFit/>
          </a:bodyPr>
          <a:lstStyle/>
          <a:p>
            <a:r>
              <a:rPr lang="en-US" sz="2000" dirty="0" smtClean="0"/>
              <a:t>Eve:  Satan changed her belief a second time</a:t>
            </a:r>
          </a:p>
        </p:txBody>
      </p:sp>
      <p:sp>
        <p:nvSpPr>
          <p:cNvPr id="4" name="TextBox 3"/>
          <p:cNvSpPr txBox="1"/>
          <p:nvPr/>
        </p:nvSpPr>
        <p:spPr>
          <a:xfrm>
            <a:off x="1756788" y="6051907"/>
            <a:ext cx="6553200" cy="769441"/>
          </a:xfrm>
          <a:prstGeom prst="rect">
            <a:avLst/>
          </a:prstGeom>
          <a:noFill/>
        </p:spPr>
        <p:txBody>
          <a:bodyPr wrap="square" rtlCol="0">
            <a:spAutoFit/>
          </a:bodyPr>
          <a:lstStyle/>
          <a:p>
            <a:r>
              <a:rPr lang="en-US" sz="2000" dirty="0"/>
              <a:t>I</a:t>
            </a:r>
            <a:r>
              <a:rPr lang="en-US" sz="2000" dirty="0" smtClean="0"/>
              <a:t>s your belief based on someone else's knowledge and experience??            </a:t>
            </a:r>
            <a:r>
              <a:rPr lang="en-US" sz="2400" dirty="0" smtClean="0"/>
              <a:t>Or is it based on truth?</a:t>
            </a:r>
            <a:endParaRPr lang="en-US" sz="2000" dirty="0"/>
          </a:p>
        </p:txBody>
      </p:sp>
      <p:sp>
        <p:nvSpPr>
          <p:cNvPr id="8" name="TextBox 7"/>
          <p:cNvSpPr txBox="1"/>
          <p:nvPr/>
        </p:nvSpPr>
        <p:spPr>
          <a:xfrm>
            <a:off x="2605031" y="4953000"/>
            <a:ext cx="4464163" cy="400110"/>
          </a:xfrm>
          <a:prstGeom prst="rect">
            <a:avLst/>
          </a:prstGeom>
          <a:noFill/>
        </p:spPr>
        <p:txBody>
          <a:bodyPr wrap="square" rtlCol="0">
            <a:spAutoFit/>
          </a:bodyPr>
          <a:lstStyle/>
          <a:p>
            <a:r>
              <a:rPr lang="en-US" sz="2000" dirty="0" smtClean="0"/>
              <a:t>Belief is not the truth but must be true.</a:t>
            </a:r>
            <a:endParaRPr lang="en-US" sz="2000" dirty="0"/>
          </a:p>
        </p:txBody>
      </p:sp>
    </p:spTree>
    <p:extLst>
      <p:ext uri="{BB962C8B-B14F-4D97-AF65-F5344CB8AC3E}">
        <p14:creationId xmlns:p14="http://schemas.microsoft.com/office/powerpoint/2010/main" val="616935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anim calcmode="lin" valueType="num">
                                      <p:cBhvr>
                                        <p:cTn id="8" dur="2000" fill="hold"/>
                                        <p:tgtEl>
                                          <p:spTgt spid="8"/>
                                        </p:tgtEl>
                                        <p:attrNameLst>
                                          <p:attrName>ppt_w</p:attrName>
                                        </p:attrNameLst>
                                      </p:cBhvr>
                                      <p:tavLst>
                                        <p:tav tm="0" fmla="#ppt_w*sin(2.5*pi*$)">
                                          <p:val>
                                            <p:fltVal val="0"/>
                                          </p:val>
                                        </p:tav>
                                        <p:tav tm="100000">
                                          <p:val>
                                            <p:fltVal val="1"/>
                                          </p:val>
                                        </p:tav>
                                      </p:tavLst>
                                    </p:anim>
                                    <p:anim calcmode="lin" valueType="num">
                                      <p:cBhvr>
                                        <p:cTn id="9"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229600" cy="1384995"/>
          </a:xfrm>
          <a:prstGeom prst="rect">
            <a:avLst/>
          </a:prstGeom>
          <a:noFill/>
        </p:spPr>
        <p:txBody>
          <a:bodyPr wrap="square" rtlCol="0">
            <a:spAutoFit/>
          </a:bodyPr>
          <a:lstStyle/>
          <a:p>
            <a:r>
              <a:rPr lang="en-US" sz="2000" dirty="0"/>
              <a:t>And out of the ground made the LORD God to grow every tree that is </a:t>
            </a:r>
            <a:r>
              <a:rPr lang="en-US" sz="2400" dirty="0"/>
              <a:t>pleasant to the sight</a:t>
            </a:r>
            <a:r>
              <a:rPr lang="en-US" sz="2000" dirty="0"/>
              <a:t>, and </a:t>
            </a:r>
            <a:r>
              <a:rPr lang="en-US" sz="2400" dirty="0"/>
              <a:t>good for food</a:t>
            </a:r>
            <a:r>
              <a:rPr lang="en-US" sz="2000" dirty="0"/>
              <a:t>; the tree of life also in the midst of the garden, and the tree of knowledge of good and evil. </a:t>
            </a:r>
          </a:p>
          <a:p>
            <a:r>
              <a:rPr lang="en-US" sz="2000" dirty="0"/>
              <a:t>(Gen 2:9 KJV</a:t>
            </a:r>
            <a:r>
              <a:rPr lang="en-US" sz="2000" dirty="0" smtClean="0"/>
              <a:t>)</a:t>
            </a:r>
            <a:endParaRPr lang="en-US" sz="2000" dirty="0"/>
          </a:p>
        </p:txBody>
      </p:sp>
      <p:sp>
        <p:nvSpPr>
          <p:cNvPr id="9" name="TextBox 8"/>
          <p:cNvSpPr txBox="1"/>
          <p:nvPr/>
        </p:nvSpPr>
        <p:spPr>
          <a:xfrm>
            <a:off x="457200" y="2814918"/>
            <a:ext cx="8382000" cy="3354765"/>
          </a:xfrm>
          <a:prstGeom prst="rect">
            <a:avLst/>
          </a:prstGeom>
          <a:noFill/>
        </p:spPr>
        <p:txBody>
          <a:bodyPr wrap="square" rtlCol="0">
            <a:spAutoFit/>
          </a:bodyPr>
          <a:lstStyle/>
          <a:p>
            <a:r>
              <a:rPr lang="en-US" sz="2000" dirty="0"/>
              <a:t>And the LORD God commanded the man, saying, Of every tree of the garden thou </a:t>
            </a:r>
            <a:r>
              <a:rPr lang="en-US" sz="2000" dirty="0" err="1"/>
              <a:t>mayest</a:t>
            </a:r>
            <a:r>
              <a:rPr lang="en-US" sz="2000" dirty="0"/>
              <a:t> freely eat: But of the tree of the knowledge of good and evil, thou shalt not eat of it: for in the day that thou </a:t>
            </a:r>
            <a:r>
              <a:rPr lang="en-US" sz="2800" dirty="0" smtClean="0"/>
              <a:t>eat</a:t>
            </a:r>
            <a:r>
              <a:rPr lang="en-US" sz="2000" dirty="0" smtClean="0"/>
              <a:t> </a:t>
            </a:r>
            <a:r>
              <a:rPr lang="en-US" sz="2000" dirty="0"/>
              <a:t>thereof thou shalt </a:t>
            </a:r>
            <a:r>
              <a:rPr lang="en-US" sz="2400" dirty="0"/>
              <a:t>surely </a:t>
            </a:r>
            <a:r>
              <a:rPr lang="en-US" sz="2800" dirty="0"/>
              <a:t>die</a:t>
            </a:r>
            <a:r>
              <a:rPr lang="en-US" sz="2000" dirty="0"/>
              <a:t>. And the LORD God said, </a:t>
            </a:r>
            <a:r>
              <a:rPr lang="en-US" sz="2000" i="1" dirty="0"/>
              <a:t>It is</a:t>
            </a:r>
            <a:r>
              <a:rPr lang="en-US" sz="2000" dirty="0"/>
              <a:t> not good that the man should be alone; I will make him an help meet for him. And out of the ground the LORD God formed every beast of the field, and every fowl of the air; and brought </a:t>
            </a:r>
            <a:r>
              <a:rPr lang="en-US" sz="2000" i="1" dirty="0"/>
              <a:t>them</a:t>
            </a:r>
            <a:r>
              <a:rPr lang="en-US" sz="2000" dirty="0"/>
              <a:t> unto Adam to see what he would call them: and whatsoever Adam called every living creature, that </a:t>
            </a:r>
            <a:r>
              <a:rPr lang="en-US" sz="2000" i="1" dirty="0"/>
              <a:t>was</a:t>
            </a:r>
            <a:r>
              <a:rPr lang="en-US" sz="2000" dirty="0"/>
              <a:t> the name thereof. </a:t>
            </a:r>
          </a:p>
          <a:p>
            <a:r>
              <a:rPr lang="en-US" sz="2000" dirty="0"/>
              <a:t>(Gen 2:16-19 KJV)</a:t>
            </a:r>
          </a:p>
          <a:p>
            <a:endParaRPr lang="en-US" sz="2000" dirty="0"/>
          </a:p>
        </p:txBody>
      </p:sp>
    </p:spTree>
    <p:extLst>
      <p:ext uri="{BB962C8B-B14F-4D97-AF65-F5344CB8AC3E}">
        <p14:creationId xmlns:p14="http://schemas.microsoft.com/office/powerpoint/2010/main" val="3200191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1875" y="685800"/>
            <a:ext cx="6892925" cy="369332"/>
          </a:xfrm>
          <a:prstGeom prst="rect">
            <a:avLst/>
          </a:prstGeom>
          <a:noFill/>
        </p:spPr>
        <p:txBody>
          <a:bodyPr wrap="square" rtlCol="0">
            <a:spAutoFit/>
          </a:bodyPr>
          <a:lstStyle/>
          <a:p>
            <a:endParaRPr lang="en-US" dirty="0"/>
          </a:p>
        </p:txBody>
      </p:sp>
      <p:sp>
        <p:nvSpPr>
          <p:cNvPr id="3" name="TextBox 2"/>
          <p:cNvSpPr txBox="1"/>
          <p:nvPr/>
        </p:nvSpPr>
        <p:spPr>
          <a:xfrm>
            <a:off x="533400" y="653060"/>
            <a:ext cx="8001000" cy="1446550"/>
          </a:xfrm>
          <a:prstGeom prst="rect">
            <a:avLst/>
          </a:prstGeom>
          <a:noFill/>
        </p:spPr>
        <p:txBody>
          <a:bodyPr wrap="square" rtlCol="0">
            <a:spAutoFit/>
          </a:bodyPr>
          <a:lstStyle/>
          <a:p>
            <a:r>
              <a:rPr lang="en-US" sz="2000" dirty="0"/>
              <a:t>And the woman said unto the serpent, We may eat of the fruit of the trees of the garden: But of the fruit of the tree which </a:t>
            </a:r>
            <a:r>
              <a:rPr lang="en-US" sz="2000" i="1" dirty="0"/>
              <a:t>is</a:t>
            </a:r>
            <a:r>
              <a:rPr lang="en-US" sz="2000" dirty="0"/>
              <a:t> in the midst of the garden, God hath said, Ye shall not eat of it, neither shall ye </a:t>
            </a:r>
            <a:r>
              <a:rPr lang="en-US" sz="2800" dirty="0"/>
              <a:t>touch</a:t>
            </a:r>
            <a:r>
              <a:rPr lang="en-US" sz="2000" dirty="0"/>
              <a:t> it, lest ye die. </a:t>
            </a:r>
            <a:r>
              <a:rPr lang="en-US" sz="2000" dirty="0" smtClean="0"/>
              <a:t>(</a:t>
            </a:r>
            <a:r>
              <a:rPr lang="en-US" sz="2000" dirty="0"/>
              <a:t>Gen 3:2-3 KJV</a:t>
            </a:r>
            <a:r>
              <a:rPr lang="en-US" sz="2000" dirty="0" smtClean="0"/>
              <a:t>)</a:t>
            </a:r>
            <a:endParaRPr lang="en-US" dirty="0"/>
          </a:p>
        </p:txBody>
      </p:sp>
      <p:sp>
        <p:nvSpPr>
          <p:cNvPr id="4" name="TextBox 3"/>
          <p:cNvSpPr txBox="1"/>
          <p:nvPr/>
        </p:nvSpPr>
        <p:spPr>
          <a:xfrm>
            <a:off x="457200" y="2743200"/>
            <a:ext cx="8458199" cy="1200329"/>
          </a:xfrm>
          <a:prstGeom prst="rect">
            <a:avLst/>
          </a:prstGeom>
          <a:noFill/>
        </p:spPr>
        <p:txBody>
          <a:bodyPr wrap="square" rtlCol="0">
            <a:spAutoFit/>
          </a:bodyPr>
          <a:lstStyle/>
          <a:p>
            <a:r>
              <a:rPr lang="en-US" sz="2000" dirty="0"/>
              <a:t>And the serpent said unto the woman, Ye shall </a:t>
            </a:r>
            <a:r>
              <a:rPr lang="en-US" sz="2400" dirty="0"/>
              <a:t>not surely die</a:t>
            </a:r>
            <a:r>
              <a:rPr lang="en-US" sz="2000" dirty="0"/>
              <a:t>: For God doth know that in the day ye eat thereof, then your eyes shall be opened, and ye shall </a:t>
            </a:r>
            <a:r>
              <a:rPr lang="en-US" sz="2400" dirty="0"/>
              <a:t>be </a:t>
            </a:r>
            <a:r>
              <a:rPr lang="en-US" sz="2800" dirty="0"/>
              <a:t>as gods</a:t>
            </a:r>
            <a:r>
              <a:rPr lang="en-US" sz="2000" dirty="0"/>
              <a:t>, knowing good and evil. </a:t>
            </a:r>
            <a:r>
              <a:rPr lang="en-US" sz="2000" dirty="0" smtClean="0"/>
              <a:t>(</a:t>
            </a:r>
            <a:r>
              <a:rPr lang="en-US" sz="2000" dirty="0"/>
              <a:t>Gen 3:4-5 KJV</a:t>
            </a:r>
            <a:r>
              <a:rPr lang="en-US" sz="2000" dirty="0" smtClean="0"/>
              <a:t>)</a:t>
            </a:r>
            <a:endParaRPr lang="en-US" dirty="0"/>
          </a:p>
        </p:txBody>
      </p:sp>
      <p:sp>
        <p:nvSpPr>
          <p:cNvPr id="5" name="TextBox 4"/>
          <p:cNvSpPr txBox="1"/>
          <p:nvPr/>
        </p:nvSpPr>
        <p:spPr>
          <a:xfrm>
            <a:off x="533400" y="4648200"/>
            <a:ext cx="8077199" cy="1692771"/>
          </a:xfrm>
          <a:prstGeom prst="rect">
            <a:avLst/>
          </a:prstGeom>
          <a:noFill/>
        </p:spPr>
        <p:txBody>
          <a:bodyPr wrap="square" rtlCol="0">
            <a:spAutoFit/>
          </a:bodyPr>
          <a:lstStyle/>
          <a:p>
            <a:r>
              <a:rPr lang="en-US" sz="2000" dirty="0"/>
              <a:t>And when the woman saw that the tree </a:t>
            </a:r>
            <a:r>
              <a:rPr lang="en-US" sz="2000" i="1" dirty="0"/>
              <a:t>was</a:t>
            </a:r>
            <a:r>
              <a:rPr lang="en-US" sz="2000" dirty="0"/>
              <a:t> </a:t>
            </a:r>
            <a:r>
              <a:rPr lang="en-US" sz="2800" dirty="0"/>
              <a:t>good for food</a:t>
            </a:r>
            <a:r>
              <a:rPr lang="en-US" sz="2000" dirty="0"/>
              <a:t>, and that it </a:t>
            </a:r>
            <a:r>
              <a:rPr lang="en-US" sz="2000" i="1" dirty="0"/>
              <a:t>was</a:t>
            </a:r>
            <a:r>
              <a:rPr lang="en-US" sz="2000" dirty="0"/>
              <a:t> </a:t>
            </a:r>
            <a:r>
              <a:rPr lang="en-US" sz="2800" dirty="0"/>
              <a:t>pleasant to the eyes</a:t>
            </a:r>
            <a:r>
              <a:rPr lang="en-US" sz="2000" dirty="0"/>
              <a:t>, and a tree to be desired to make </a:t>
            </a:r>
            <a:r>
              <a:rPr lang="en-US" sz="2000" i="1" dirty="0"/>
              <a:t>one</a:t>
            </a:r>
            <a:r>
              <a:rPr lang="en-US" sz="2000" dirty="0"/>
              <a:t> </a:t>
            </a:r>
            <a:r>
              <a:rPr lang="en-US" sz="2800" dirty="0"/>
              <a:t>wise</a:t>
            </a:r>
            <a:r>
              <a:rPr lang="en-US" sz="2000" dirty="0"/>
              <a:t>, she took of the fruit thereof, and did eat, and gave also unto her husband with her; and he did eat. </a:t>
            </a:r>
            <a:r>
              <a:rPr lang="en-US" sz="2000" dirty="0" smtClean="0"/>
              <a:t>(</a:t>
            </a:r>
            <a:r>
              <a:rPr lang="en-US" sz="2000" dirty="0"/>
              <a:t>Gen 3:6 KJV</a:t>
            </a:r>
            <a:r>
              <a:rPr lang="en-US" sz="2000" dirty="0" smtClean="0"/>
              <a:t>)</a:t>
            </a:r>
            <a:endParaRPr lang="en-US" dirty="0"/>
          </a:p>
        </p:txBody>
      </p:sp>
    </p:spTree>
    <p:extLst>
      <p:ext uri="{BB962C8B-B14F-4D97-AF65-F5344CB8AC3E}">
        <p14:creationId xmlns:p14="http://schemas.microsoft.com/office/powerpoint/2010/main" val="3636069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Text Box 16"/>
          <p:cNvSpPr txBox="1">
            <a:spLocks noChangeArrowheads="1"/>
          </p:cNvSpPr>
          <p:nvPr/>
        </p:nvSpPr>
        <p:spPr bwMode="auto">
          <a:xfrm>
            <a:off x="1319213" y="0"/>
            <a:ext cx="6705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4000">
                <a:solidFill>
                  <a:prstClr val="black"/>
                </a:solidFill>
              </a:rPr>
              <a:t>Levels of Philosophy</a:t>
            </a:r>
          </a:p>
        </p:txBody>
      </p:sp>
      <p:grpSp>
        <p:nvGrpSpPr>
          <p:cNvPr id="3" name="Group 2"/>
          <p:cNvGrpSpPr/>
          <p:nvPr/>
        </p:nvGrpSpPr>
        <p:grpSpPr>
          <a:xfrm>
            <a:off x="2593181" y="2753935"/>
            <a:ext cx="4413250" cy="2059682"/>
            <a:chOff x="1545868" y="2747977"/>
            <a:chExt cx="4413250" cy="2059682"/>
          </a:xfrm>
        </p:grpSpPr>
        <p:sp>
          <p:nvSpPr>
            <p:cNvPr id="3089" name="AutoShape 6"/>
            <p:cNvSpPr>
              <a:spLocks noChangeArrowheads="1"/>
            </p:cNvSpPr>
            <p:nvPr/>
          </p:nvSpPr>
          <p:spPr bwMode="auto">
            <a:xfrm rot="10800000">
              <a:off x="1545868" y="2827832"/>
              <a:ext cx="4413250" cy="1979827"/>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4500 w 21600"/>
                <a:gd name="T13" fmla="*/ 4505 h 21600"/>
                <a:gd name="T14" fmla="*/ 17100 w 21600"/>
                <a:gd name="T15" fmla="*/ 1710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FFFF"/>
            </a:solidFill>
            <a:ln w="9525">
              <a:solidFill>
                <a:srgbClr val="000000"/>
              </a:solidFill>
              <a:miter lim="800000"/>
              <a:headEnd/>
              <a:tailEnd/>
            </a:ln>
          </p:spPr>
          <p:txBody>
            <a:bodyPr/>
            <a:lstStyle/>
            <a:p>
              <a:endParaRPr lang="en-US">
                <a:solidFill>
                  <a:prstClr val="black"/>
                </a:solidFill>
              </a:endParaRPr>
            </a:p>
          </p:txBody>
        </p:sp>
        <p:sp>
          <p:nvSpPr>
            <p:cNvPr id="3077" name="Text Box 13"/>
            <p:cNvSpPr txBox="1">
              <a:spLocks noChangeArrowheads="1"/>
            </p:cNvSpPr>
            <p:nvPr/>
          </p:nvSpPr>
          <p:spPr bwMode="auto">
            <a:xfrm>
              <a:off x="2647673" y="2747977"/>
              <a:ext cx="2209800" cy="365125"/>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dirty="0">
                  <a:solidFill>
                    <a:prstClr val="black"/>
                  </a:solidFill>
                </a:rPr>
                <a:t>BELIEF</a:t>
              </a:r>
              <a:endParaRPr lang="en-US" altLang="en-US" sz="2400" dirty="0">
                <a:solidFill>
                  <a:prstClr val="black"/>
                </a:solidFill>
              </a:endParaRPr>
            </a:p>
          </p:txBody>
        </p:sp>
        <p:sp>
          <p:nvSpPr>
            <p:cNvPr id="3081" name="TextBox 1"/>
            <p:cNvSpPr txBox="1">
              <a:spLocks noChangeArrowheads="1"/>
            </p:cNvSpPr>
            <p:nvPr/>
          </p:nvSpPr>
          <p:spPr bwMode="auto">
            <a:xfrm>
              <a:off x="2511148" y="3119733"/>
              <a:ext cx="24828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b="1" dirty="0">
                  <a:solidFill>
                    <a:prstClr val="black"/>
                  </a:solidFill>
                </a:rPr>
                <a:t>TRUTH</a:t>
              </a:r>
              <a:r>
                <a:rPr lang="en-US" altLang="en-US" sz="1800" dirty="0">
                  <a:solidFill>
                    <a:prstClr val="black"/>
                  </a:solidFill>
                </a:rPr>
                <a:t>  in  Thought:</a:t>
              </a:r>
            </a:p>
            <a:p>
              <a:pPr algn="ctr" eaLnBrk="1" hangingPunct="1">
                <a:spcBef>
                  <a:spcPct val="0"/>
                </a:spcBef>
                <a:buFontTx/>
                <a:buNone/>
              </a:pPr>
              <a:r>
                <a:rPr lang="en-US" altLang="en-US" sz="1800" dirty="0" smtClean="0">
                  <a:solidFill>
                    <a:prstClr val="black"/>
                  </a:solidFill>
                </a:rPr>
                <a:t>Values   </a:t>
              </a:r>
              <a:r>
                <a:rPr lang="en-US" altLang="en-US" sz="1800" dirty="0">
                  <a:solidFill>
                    <a:prstClr val="black"/>
                  </a:solidFill>
                </a:rPr>
                <a:t>Ethics</a:t>
              </a:r>
            </a:p>
          </p:txBody>
        </p:sp>
        <p:sp>
          <p:nvSpPr>
            <p:cNvPr id="3083" name="TextBox 1"/>
            <p:cNvSpPr txBox="1">
              <a:spLocks noChangeArrowheads="1"/>
            </p:cNvSpPr>
            <p:nvPr/>
          </p:nvSpPr>
          <p:spPr bwMode="auto">
            <a:xfrm>
              <a:off x="2714349" y="3788569"/>
              <a:ext cx="254345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b="1" dirty="0" smtClean="0">
                  <a:solidFill>
                    <a:prstClr val="black"/>
                  </a:solidFill>
                </a:rPr>
                <a:t>       EXPERIENCE</a:t>
              </a:r>
            </a:p>
            <a:p>
              <a:pPr eaLnBrk="1" hangingPunct="1">
                <a:spcBef>
                  <a:spcPct val="0"/>
                </a:spcBef>
                <a:buFontTx/>
                <a:buNone/>
              </a:pPr>
              <a:r>
                <a:rPr lang="en-US" altLang="en-US" sz="1800" b="1" dirty="0" smtClean="0">
                  <a:solidFill>
                    <a:prstClr val="black"/>
                  </a:solidFill>
                </a:rPr>
                <a:t>FEELING – EMOTION</a:t>
              </a:r>
              <a:endParaRPr lang="en-US" altLang="en-US" sz="1800" dirty="0">
                <a:solidFill>
                  <a:prstClr val="black"/>
                </a:solidFill>
              </a:endParaRPr>
            </a:p>
          </p:txBody>
        </p:sp>
      </p:grpSp>
      <p:grpSp>
        <p:nvGrpSpPr>
          <p:cNvPr id="2" name="Group 1"/>
          <p:cNvGrpSpPr/>
          <p:nvPr/>
        </p:nvGrpSpPr>
        <p:grpSpPr>
          <a:xfrm>
            <a:off x="3694986" y="214518"/>
            <a:ext cx="2284254" cy="2539418"/>
            <a:chOff x="4189987" y="128897"/>
            <a:chExt cx="2482453" cy="2362422"/>
          </a:xfrm>
        </p:grpSpPr>
        <p:sp>
          <p:nvSpPr>
            <p:cNvPr id="3088" name="AutoShape 5"/>
            <p:cNvSpPr>
              <a:spLocks noChangeArrowheads="1"/>
            </p:cNvSpPr>
            <p:nvPr/>
          </p:nvSpPr>
          <p:spPr bwMode="auto">
            <a:xfrm>
              <a:off x="4189987" y="128897"/>
              <a:ext cx="2482453" cy="2362422"/>
            </a:xfrm>
            <a:prstGeom prst="triangle">
              <a:avLst>
                <a:gd name="adj" fmla="val 50000"/>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solidFill>
                  <a:prstClr val="black"/>
                </a:solidFill>
              </a:endParaRPr>
            </a:p>
          </p:txBody>
        </p:sp>
        <p:sp>
          <p:nvSpPr>
            <p:cNvPr id="3079" name="Text Box 13"/>
            <p:cNvSpPr txBox="1">
              <a:spLocks noChangeArrowheads="1"/>
            </p:cNvSpPr>
            <p:nvPr/>
          </p:nvSpPr>
          <p:spPr bwMode="auto">
            <a:xfrm>
              <a:off x="4480604" y="701675"/>
              <a:ext cx="2110922" cy="403225"/>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b="1" dirty="0">
                  <a:solidFill>
                    <a:prstClr val="black"/>
                  </a:solidFill>
                </a:rPr>
                <a:t>BEHAVIOR</a:t>
              </a:r>
              <a:endParaRPr lang="en-US" altLang="en-US" sz="2400" dirty="0">
                <a:solidFill>
                  <a:prstClr val="black"/>
                </a:solidFill>
              </a:endParaRPr>
            </a:p>
          </p:txBody>
        </p:sp>
        <p:sp>
          <p:nvSpPr>
            <p:cNvPr id="3082" name="TextBox 2"/>
            <p:cNvSpPr txBox="1">
              <a:spLocks noChangeArrowheads="1"/>
            </p:cNvSpPr>
            <p:nvPr/>
          </p:nvSpPr>
          <p:spPr bwMode="auto">
            <a:xfrm>
              <a:off x="4480604" y="1125071"/>
              <a:ext cx="2110922" cy="601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b="1" dirty="0">
                  <a:solidFill>
                    <a:prstClr val="black"/>
                  </a:solidFill>
                </a:rPr>
                <a:t>TRUTH</a:t>
              </a:r>
              <a:r>
                <a:rPr lang="en-US" altLang="en-US" sz="1800" dirty="0">
                  <a:solidFill>
                    <a:prstClr val="black"/>
                  </a:solidFill>
                </a:rPr>
                <a:t> in</a:t>
              </a:r>
            </a:p>
            <a:p>
              <a:pPr algn="ctr" eaLnBrk="1" hangingPunct="1">
                <a:spcBef>
                  <a:spcPct val="0"/>
                </a:spcBef>
                <a:buFontTx/>
                <a:buNone/>
              </a:pPr>
              <a:r>
                <a:rPr lang="en-US" altLang="en-US" sz="1800" dirty="0">
                  <a:solidFill>
                    <a:prstClr val="black"/>
                  </a:solidFill>
                </a:rPr>
                <a:t>Practice</a:t>
              </a:r>
            </a:p>
          </p:txBody>
        </p:sp>
        <p:sp>
          <p:nvSpPr>
            <p:cNvPr id="3084" name="TextBox 1"/>
            <p:cNvSpPr txBox="1">
              <a:spLocks noChangeArrowheads="1"/>
            </p:cNvSpPr>
            <p:nvPr/>
          </p:nvSpPr>
          <p:spPr bwMode="auto">
            <a:xfrm>
              <a:off x="4870920" y="1862138"/>
              <a:ext cx="1282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dirty="0">
                  <a:solidFill>
                    <a:prstClr val="black"/>
                  </a:solidFill>
                </a:rPr>
                <a:t>CHOICES</a:t>
              </a:r>
            </a:p>
          </p:txBody>
        </p:sp>
      </p:grpSp>
      <p:sp>
        <p:nvSpPr>
          <p:cNvPr id="3085" name="TextBox 1"/>
          <p:cNvSpPr txBox="1">
            <a:spLocks noChangeArrowheads="1"/>
          </p:cNvSpPr>
          <p:nvPr/>
        </p:nvSpPr>
        <p:spPr bwMode="auto">
          <a:xfrm>
            <a:off x="8024813" y="6638925"/>
            <a:ext cx="10604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800">
                <a:solidFill>
                  <a:prstClr val="black"/>
                </a:solidFill>
              </a:rPr>
              <a:t>kjp/rzim</a:t>
            </a:r>
          </a:p>
        </p:txBody>
      </p:sp>
      <p:sp>
        <p:nvSpPr>
          <p:cNvPr id="5" name="TextBox 4"/>
          <p:cNvSpPr txBox="1"/>
          <p:nvPr/>
        </p:nvSpPr>
        <p:spPr>
          <a:xfrm>
            <a:off x="1219200" y="4813618"/>
            <a:ext cx="7086600" cy="369332"/>
          </a:xfrm>
          <a:prstGeom prst="rect">
            <a:avLst/>
          </a:prstGeom>
          <a:noFill/>
        </p:spPr>
        <p:txBody>
          <a:bodyPr wrap="square" rtlCol="0">
            <a:spAutoFit/>
          </a:bodyPr>
          <a:lstStyle/>
          <a:p>
            <a:r>
              <a:rPr lang="en-US" dirty="0" smtClean="0"/>
              <a:t>Eve:  Satan changed her belief a second time</a:t>
            </a:r>
          </a:p>
        </p:txBody>
      </p:sp>
      <p:sp>
        <p:nvSpPr>
          <p:cNvPr id="6" name="TextBox 5"/>
          <p:cNvSpPr txBox="1"/>
          <p:nvPr/>
        </p:nvSpPr>
        <p:spPr>
          <a:xfrm>
            <a:off x="1219200" y="5334000"/>
            <a:ext cx="7086600" cy="369332"/>
          </a:xfrm>
          <a:prstGeom prst="rect">
            <a:avLst/>
          </a:prstGeom>
          <a:noFill/>
        </p:spPr>
        <p:txBody>
          <a:bodyPr wrap="square" rtlCol="0">
            <a:spAutoFit/>
          </a:bodyPr>
          <a:lstStyle/>
          <a:p>
            <a:r>
              <a:rPr lang="en-US" dirty="0" smtClean="0"/>
              <a:t>7</a:t>
            </a:r>
            <a:r>
              <a:rPr lang="en-US" baseline="30000" dirty="0" smtClean="0"/>
              <a:t>th</a:t>
            </a:r>
            <a:r>
              <a:rPr lang="en-US" dirty="0" smtClean="0"/>
              <a:t> Day Adventism: Same book of Daniel – 70 weeks terminates in A.D. 36</a:t>
            </a:r>
            <a:endParaRPr lang="en-US" dirty="0"/>
          </a:p>
        </p:txBody>
      </p:sp>
    </p:spTree>
    <p:extLst>
      <p:ext uri="{BB962C8B-B14F-4D97-AF65-F5344CB8AC3E}">
        <p14:creationId xmlns:p14="http://schemas.microsoft.com/office/powerpoint/2010/main" val="242470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3535</TotalTime>
  <Words>2174</Words>
  <Application>Microsoft Office PowerPoint</Application>
  <PresentationFormat>On-screen Show (4:3)</PresentationFormat>
  <Paragraphs>281</Paragraphs>
  <Slides>35</Slides>
  <Notes>11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kjpfaff</dc:creator>
  <cp:lastModifiedBy>kjpfaff</cp:lastModifiedBy>
  <cp:revision>85</cp:revision>
  <cp:lastPrinted>2016-06-05T10:26:38Z</cp:lastPrinted>
  <dcterms:created xsi:type="dcterms:W3CDTF">2016-05-31T11:37:28Z</dcterms:created>
  <dcterms:modified xsi:type="dcterms:W3CDTF">2016-06-05T21:38:32Z</dcterms:modified>
</cp:coreProperties>
</file>