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3/16/2019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08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381000" y="34636"/>
            <a:ext cx="8229600" cy="2937164"/>
          </a:xfrm>
        </p:spPr>
        <p:txBody>
          <a:bodyPr/>
          <a:lstStyle/>
          <a:p>
            <a:r>
              <a:rPr lang="en-US" dirty="0" smtClean="0"/>
              <a:t>In what specific ways is the world system attacking you?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28600" y="3331698"/>
            <a:ext cx="8534400" cy="3221502"/>
          </a:xfrm>
        </p:spPr>
        <p:txBody>
          <a:bodyPr>
            <a:normAutofit/>
          </a:bodyPr>
          <a:lstStyle/>
          <a:p>
            <a:r>
              <a:rPr lang="en-US" sz="4000" i="1" dirty="0" smtClean="0"/>
              <a:t>Are you committed to fight back from the position of being convinced that </a:t>
            </a:r>
            <a:br>
              <a:rPr lang="en-US" sz="4000" i="1" dirty="0" smtClean="0"/>
            </a:br>
            <a:r>
              <a:rPr lang="en-US" sz="4000" i="1" dirty="0" smtClean="0"/>
              <a:t>the world is crucified to you </a:t>
            </a:r>
            <a:br>
              <a:rPr lang="en-US" sz="4000" i="1" dirty="0" smtClean="0"/>
            </a:br>
            <a:r>
              <a:rPr lang="en-US" sz="4000" i="1" dirty="0" smtClean="0"/>
              <a:t>and</a:t>
            </a:r>
            <a:r>
              <a:rPr lang="en-US" sz="4000" i="1" dirty="0"/>
              <a:t> </a:t>
            </a:r>
            <a:r>
              <a:rPr lang="en-US" sz="4000" i="1" dirty="0" smtClean="0"/>
              <a:t>you are crucified to the world?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99555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3-front war for Israel this year?</a:t>
            </a:r>
            <a:endParaRPr lang="en-US" dirty="0"/>
          </a:p>
        </p:txBody>
      </p:sp>
      <p:pic>
        <p:nvPicPr>
          <p:cNvPr id="1026" name="Picture 2" descr="Israel Syria bord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330" b="-8330"/>
          <a:stretch/>
        </p:blipFill>
        <p:spPr bwMode="auto">
          <a:xfrm>
            <a:off x="-1" y="990599"/>
            <a:ext cx="9152192" cy="6400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463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southfront.org/wp-content/uploads/2017/09/t.jpg?x4438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108" y="-34636"/>
            <a:ext cx="3340198" cy="6892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5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22030" y="4572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3-front war </a:t>
            </a:r>
            <a:br>
              <a:rPr lang="en-US" dirty="0" smtClean="0"/>
            </a:br>
            <a:r>
              <a:rPr lang="en-US" dirty="0" smtClean="0"/>
              <a:t>for the believer </a:t>
            </a:r>
            <a:br>
              <a:rPr lang="en-US" dirty="0" smtClean="0"/>
            </a:br>
            <a:r>
              <a:rPr lang="en-US" dirty="0" smtClean="0"/>
              <a:t>every day of every year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7924800" cy="2722098"/>
          </a:xfrm>
        </p:spPr>
        <p:txBody>
          <a:bodyPr>
            <a:noAutofit/>
          </a:bodyPr>
          <a:lstStyle/>
          <a:p>
            <a:r>
              <a:rPr lang="en-US" sz="8800" i="1" dirty="0" smtClean="0"/>
              <a:t>The World, </a:t>
            </a:r>
            <a:br>
              <a:rPr lang="en-US" sz="8800" i="1" dirty="0" smtClean="0"/>
            </a:br>
            <a:r>
              <a:rPr lang="en-US" sz="8800" i="1" dirty="0" smtClean="0"/>
              <a:t>The Flesh, </a:t>
            </a:r>
            <a:br>
              <a:rPr lang="en-US" sz="8800" i="1" dirty="0" smtClean="0"/>
            </a:br>
            <a:r>
              <a:rPr lang="en-US" sz="4800" i="1" dirty="0"/>
              <a:t>&amp;</a:t>
            </a:r>
            <a:r>
              <a:rPr lang="en-US" sz="8800" i="1" dirty="0" smtClean="0"/>
              <a:t> The Devil</a:t>
            </a:r>
            <a:endParaRPr lang="en-US" sz="8800" i="1" dirty="0"/>
          </a:p>
        </p:txBody>
      </p:sp>
    </p:spTree>
    <p:extLst>
      <p:ext uri="{BB962C8B-B14F-4D97-AF65-F5344CB8AC3E}">
        <p14:creationId xmlns:p14="http://schemas.microsoft.com/office/powerpoint/2010/main" val="242874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identity of this enemy?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2 Greek words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**</a:t>
            </a:r>
            <a:r>
              <a:rPr lang="en-US" dirty="0" err="1" smtClean="0"/>
              <a:t>kosmos</a:t>
            </a:r>
            <a:r>
              <a:rPr lang="en-US" dirty="0" smtClean="0"/>
              <a:t> = orderly arrangement (i.e., system)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**</a:t>
            </a:r>
            <a:r>
              <a:rPr lang="en-US" dirty="0" err="1" smtClean="0"/>
              <a:t>aion</a:t>
            </a:r>
            <a:r>
              <a:rPr lang="en-US" dirty="0" smtClean="0"/>
              <a:t> = age (i.e., the world system at a specific time period)</a:t>
            </a:r>
          </a:p>
          <a:p>
            <a:r>
              <a:rPr lang="en-US" dirty="0" smtClean="0"/>
              <a:t>Both words have multiple meanings (context)</a:t>
            </a:r>
          </a:p>
          <a:p>
            <a:r>
              <a:rPr lang="en-US" dirty="0" smtClean="0"/>
              <a:t>but they are closely related, and are often interpreted as referring to the system that is anti-God and an enemy of the believer</a:t>
            </a:r>
          </a:p>
          <a:p>
            <a:pPr marL="137160" indent="0">
              <a:buNone/>
            </a:pPr>
            <a:r>
              <a:rPr lang="en-US" b="1" i="1" dirty="0" smtClean="0"/>
              <a:t>**Our enemy “the world” is the anti-God system of values that underlies the cultures of man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55336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the world considered </a:t>
            </a:r>
            <a:br>
              <a:rPr lang="en-US" dirty="0" smtClean="0"/>
            </a:br>
            <a:r>
              <a:rPr lang="en-US" dirty="0" smtClean="0"/>
              <a:t>an enemy of the believer?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81600"/>
          </a:xfrm>
        </p:spPr>
        <p:txBody>
          <a:bodyPr/>
          <a:lstStyle/>
          <a:p>
            <a:r>
              <a:rPr lang="en-US" dirty="0" smtClean="0"/>
              <a:t>It is dangerous to the believer’s well-being </a:t>
            </a:r>
            <a:r>
              <a:rPr lang="en-US" sz="2600" i="1" dirty="0" smtClean="0"/>
              <a:t>(Gal.1:4)</a:t>
            </a:r>
          </a:p>
          <a:p>
            <a:r>
              <a:rPr lang="en-US" dirty="0" smtClean="0"/>
              <a:t>It is ruled by Satan </a:t>
            </a:r>
            <a:r>
              <a:rPr lang="en-US" sz="2600" i="1" dirty="0" smtClean="0"/>
              <a:t>(Jn.14:30; 1Jn.5:19)</a:t>
            </a:r>
            <a:endParaRPr lang="en-US" dirty="0" smtClean="0"/>
          </a:p>
          <a:p>
            <a:r>
              <a:rPr lang="en-US" dirty="0" smtClean="0"/>
              <a:t>It operates in coordination with the flesh </a:t>
            </a:r>
            <a:r>
              <a:rPr lang="en-US" sz="2600" i="1" dirty="0" smtClean="0"/>
              <a:t>(Eph.2:1-3)</a:t>
            </a:r>
            <a:endParaRPr lang="en-US" dirty="0" smtClean="0"/>
          </a:p>
          <a:p>
            <a:r>
              <a:rPr lang="en-US" dirty="0" smtClean="0"/>
              <a:t>Its principles are contrary to Christ </a:t>
            </a:r>
            <a:r>
              <a:rPr lang="en-US" sz="2600" i="1" dirty="0" smtClean="0"/>
              <a:t>(Col.2:8)</a:t>
            </a:r>
            <a:endParaRPr lang="en-US" dirty="0" smtClean="0"/>
          </a:p>
          <a:p>
            <a:r>
              <a:rPr lang="en-US" dirty="0" smtClean="0"/>
              <a:t>It hates and persecutes believers </a:t>
            </a:r>
            <a:r>
              <a:rPr lang="en-US" sz="2600" i="1" dirty="0" smtClean="0"/>
              <a:t>(Jn.15:18-19; Gal.6:12)</a:t>
            </a:r>
            <a:endParaRPr lang="en-US" dirty="0" smtClean="0"/>
          </a:p>
          <a:p>
            <a:r>
              <a:rPr lang="en-US" dirty="0" smtClean="0"/>
              <a:t>It stains and pollutes believers </a:t>
            </a:r>
            <a:r>
              <a:rPr lang="en-US" sz="2600" i="1" dirty="0" smtClean="0"/>
              <a:t>(Jam.1:27; 2Pe.2:20)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b="1" i="1" dirty="0" smtClean="0"/>
              <a:t>**</a:t>
            </a:r>
            <a:r>
              <a:rPr lang="en-US" b="1" i="1" dirty="0"/>
              <a:t>These evidences of the world’s enmity against the believer should convince us to always take its threats seriously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80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strategy of the world?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It fraternizes with the enemy </a:t>
            </a:r>
            <a:r>
              <a:rPr lang="en-US" sz="2400" i="1" dirty="0" smtClean="0"/>
              <a:t>(Jam.4:4; 1Jn.2:15; 2Ti.4:10)</a:t>
            </a:r>
          </a:p>
          <a:p>
            <a:r>
              <a:rPr lang="en-US" dirty="0" smtClean="0"/>
              <a:t>It emphasizes the short-run </a:t>
            </a:r>
            <a:r>
              <a:rPr lang="en-US" sz="2600" i="1" dirty="0" smtClean="0"/>
              <a:t>(Mt.4:8; 1Jn.2:16)</a:t>
            </a:r>
            <a:endParaRPr lang="en-US" dirty="0" smtClean="0"/>
          </a:p>
          <a:p>
            <a:r>
              <a:rPr lang="en-US" dirty="0" smtClean="0"/>
              <a:t>It distracts from Headquarters (</a:t>
            </a:r>
            <a:r>
              <a:rPr lang="en-US" sz="2600" i="1" dirty="0" smtClean="0"/>
              <a:t>Mt.13:22)</a:t>
            </a:r>
            <a:endParaRPr lang="en-US" dirty="0" smtClean="0"/>
          </a:p>
          <a:p>
            <a:r>
              <a:rPr lang="en-US" dirty="0" smtClean="0"/>
              <a:t>It pressures for conformity </a:t>
            </a:r>
            <a:r>
              <a:rPr lang="en-US" sz="2600" i="1" dirty="0" smtClean="0"/>
              <a:t>(Rom.12:2)</a:t>
            </a:r>
          </a:p>
          <a:p>
            <a:r>
              <a:rPr lang="en-US" dirty="0" smtClean="0"/>
              <a:t>It impresses with wisdom </a:t>
            </a:r>
            <a:r>
              <a:rPr lang="en-US" sz="2600" i="1" dirty="0" smtClean="0"/>
              <a:t>(1Cor.2:6; 3:18)</a:t>
            </a:r>
            <a:endParaRPr lang="en-US" dirty="0" smtClean="0"/>
          </a:p>
          <a:p>
            <a:r>
              <a:rPr lang="en-US" dirty="0" smtClean="0"/>
              <a:t>It traps with the basics </a:t>
            </a:r>
            <a:r>
              <a:rPr lang="en-US" sz="2600" i="1" dirty="0" smtClean="0"/>
              <a:t>(Gal.4:3; Col.2:8,20)</a:t>
            </a:r>
          </a:p>
          <a:p>
            <a:endParaRPr lang="en-US" sz="2600" i="1" dirty="0"/>
          </a:p>
          <a:p>
            <a:pPr marL="137160" indent="0">
              <a:buNone/>
            </a:pPr>
            <a:r>
              <a:rPr lang="en-US" sz="2600" b="1" i="1" dirty="0" smtClean="0"/>
              <a:t>**Seduction and deception underlie the strategy of the world, so we are foolish if we think we can toy with this enemy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46565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Christ’s provision </a:t>
            </a:r>
            <a:br>
              <a:rPr lang="en-US" dirty="0" smtClean="0"/>
            </a:br>
            <a:r>
              <a:rPr lang="en-US" dirty="0" smtClean="0"/>
              <a:t>for fighting the world?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4709160"/>
          </a:xfrm>
        </p:spPr>
        <p:txBody>
          <a:bodyPr/>
          <a:lstStyle/>
          <a:p>
            <a:r>
              <a:rPr lang="en-US" dirty="0" smtClean="0"/>
              <a:t>Exposes its attitude re believers </a:t>
            </a:r>
            <a:r>
              <a:rPr lang="en-US" sz="2600" i="1" dirty="0" smtClean="0"/>
              <a:t>(Jn.15:18-19; 1Jn.3:1)</a:t>
            </a:r>
            <a:endParaRPr lang="en-US" dirty="0" smtClean="0"/>
          </a:p>
          <a:p>
            <a:r>
              <a:rPr lang="en-US" dirty="0" smtClean="0"/>
              <a:t>Exalts the Word &amp; the Lord of the Word </a:t>
            </a:r>
            <a:r>
              <a:rPr lang="en-US" sz="2600" i="1" dirty="0" smtClean="0"/>
              <a:t>(Mt.4:10)</a:t>
            </a:r>
            <a:endParaRPr lang="en-US" dirty="0" smtClean="0"/>
          </a:p>
          <a:p>
            <a:r>
              <a:rPr lang="en-US" dirty="0" smtClean="0"/>
              <a:t>Makes faith reasonable </a:t>
            </a:r>
            <a:r>
              <a:rPr lang="en-US" sz="2600" i="1" dirty="0" smtClean="0"/>
              <a:t>(Gal.2:20; 1Jn.5:4-5)</a:t>
            </a:r>
            <a:endParaRPr lang="en-US" dirty="0" smtClean="0"/>
          </a:p>
          <a:p>
            <a:r>
              <a:rPr lang="en-US" dirty="0" smtClean="0"/>
              <a:t>Transforms minds </a:t>
            </a:r>
            <a:r>
              <a:rPr lang="en-US" sz="2600" i="1" dirty="0" smtClean="0"/>
              <a:t>(Rom.12:2)</a:t>
            </a:r>
            <a:endParaRPr lang="en-US" dirty="0" smtClean="0"/>
          </a:p>
          <a:p>
            <a:r>
              <a:rPr lang="en-US" dirty="0" smtClean="0"/>
              <a:t>Makes world’s wisdom foolish </a:t>
            </a:r>
            <a:r>
              <a:rPr lang="en-US" sz="2600" i="1" dirty="0" smtClean="0"/>
              <a:t>(1Cor.2:6; 3:18)</a:t>
            </a:r>
            <a:endParaRPr lang="en-US" dirty="0" smtClean="0"/>
          </a:p>
          <a:p>
            <a:r>
              <a:rPr lang="en-US" dirty="0" smtClean="0"/>
              <a:t>Delivers from bondage </a:t>
            </a:r>
            <a:r>
              <a:rPr lang="en-US" sz="2600" i="1" dirty="0" smtClean="0"/>
              <a:t>(Gal.1:4; Col.2:20)</a:t>
            </a:r>
            <a:endParaRPr lang="en-US" dirty="0" smtClean="0"/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b="1" i="1" dirty="0"/>
              <a:t>**The Lord Jesus Christ and His cross are the key to my victory over the powerful enemy of the world</a:t>
            </a:r>
            <a:endParaRPr lang="en-US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50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304801"/>
            <a:ext cx="4040188" cy="762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World’s strategy</a:t>
            </a:r>
            <a:endParaRPr lang="en-US" sz="28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645025" y="304801"/>
            <a:ext cx="4194175" cy="762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Christ’s provision</a:t>
            </a: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81000" y="1143000"/>
            <a:ext cx="4116388" cy="4983163"/>
          </a:xfrm>
        </p:spPr>
        <p:txBody>
          <a:bodyPr/>
          <a:lstStyle/>
          <a:p>
            <a:r>
              <a:rPr lang="en-US" dirty="0" smtClean="0"/>
              <a:t>Fraternizes w/ enemy</a:t>
            </a:r>
          </a:p>
          <a:p>
            <a:r>
              <a:rPr lang="en-US" dirty="0" smtClean="0"/>
              <a:t>Emphasizes short-run</a:t>
            </a:r>
          </a:p>
          <a:p>
            <a:r>
              <a:rPr lang="en-US" dirty="0" smtClean="0"/>
              <a:t>Distracts from HQ</a:t>
            </a:r>
          </a:p>
          <a:p>
            <a:r>
              <a:rPr lang="en-US" dirty="0" smtClean="0"/>
              <a:t>Pressures for conformity</a:t>
            </a:r>
          </a:p>
          <a:p>
            <a:r>
              <a:rPr lang="en-US" dirty="0" smtClean="0"/>
              <a:t>Impresses with wisdom</a:t>
            </a:r>
          </a:p>
          <a:p>
            <a:r>
              <a:rPr lang="en-US" dirty="0" smtClean="0"/>
              <a:t>Traps with basics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143000"/>
            <a:ext cx="4041775" cy="4983163"/>
          </a:xfrm>
        </p:spPr>
        <p:txBody>
          <a:bodyPr/>
          <a:lstStyle/>
          <a:p>
            <a:r>
              <a:rPr lang="en-US" dirty="0" smtClean="0"/>
              <a:t>Exposes true attitude</a:t>
            </a:r>
          </a:p>
          <a:p>
            <a:r>
              <a:rPr lang="en-US" dirty="0" smtClean="0"/>
              <a:t>Exalts Word &amp; Lord</a:t>
            </a:r>
          </a:p>
          <a:p>
            <a:r>
              <a:rPr lang="en-US" dirty="0" smtClean="0"/>
              <a:t>Makes faith reasonable</a:t>
            </a:r>
          </a:p>
          <a:p>
            <a:r>
              <a:rPr lang="en-US" dirty="0" smtClean="0"/>
              <a:t>Transforms minds</a:t>
            </a:r>
          </a:p>
          <a:p>
            <a:r>
              <a:rPr lang="en-US" dirty="0" smtClean="0"/>
              <a:t>Makes wisdom foolish</a:t>
            </a:r>
          </a:p>
          <a:p>
            <a:r>
              <a:rPr lang="en-US" dirty="0" smtClean="0"/>
              <a:t>Delivers from bondage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1053</TotalTime>
  <Words>335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Theme</vt:lpstr>
      <vt:lpstr>PowerPoint Presentation</vt:lpstr>
      <vt:lpstr>A 3-front war for Israel this year?</vt:lpstr>
      <vt:lpstr>PowerPoint Presentation</vt:lpstr>
      <vt:lpstr>A 3-front war  for the believer  every day of every year</vt:lpstr>
      <vt:lpstr>What is the identity of this enemy?</vt:lpstr>
      <vt:lpstr>Why is the world considered  an enemy of the believer?</vt:lpstr>
      <vt:lpstr>What is the strategy of the world?</vt:lpstr>
      <vt:lpstr>What is Christ’s provision  for fighting the world?</vt:lpstr>
      <vt:lpstr>PowerPoint Presentation</vt:lpstr>
      <vt:lpstr>In what specific ways is the world system attacking you?</vt:lpstr>
    </vt:vector>
  </TitlesOfParts>
  <Company>GTCC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Shelley</dc:creator>
  <cp:lastModifiedBy>Mark Shelley</cp:lastModifiedBy>
  <cp:revision>24</cp:revision>
  <dcterms:created xsi:type="dcterms:W3CDTF">2019-03-17T00:42:51Z</dcterms:created>
  <dcterms:modified xsi:type="dcterms:W3CDTF">2019-03-17T18:16:38Z</dcterms:modified>
</cp:coreProperties>
</file>