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2" r:id="rId5"/>
    <p:sldId id="270" r:id="rId6"/>
    <p:sldId id="279" r:id="rId7"/>
    <p:sldId id="263" r:id="rId8"/>
    <p:sldId id="271" r:id="rId9"/>
    <p:sldId id="272" r:id="rId10"/>
    <p:sldId id="264" r:id="rId11"/>
    <p:sldId id="266" r:id="rId12"/>
    <p:sldId id="267" r:id="rId13"/>
    <p:sldId id="269" r:id="rId14"/>
    <p:sldId id="280" r:id="rId15"/>
    <p:sldId id="281" r:id="rId16"/>
    <p:sldId id="283" r:id="rId17"/>
    <p:sldId id="275" r:id="rId18"/>
    <p:sldId id="282" r:id="rId19"/>
    <p:sldId id="268" r:id="rId20"/>
    <p:sldId id="261" r:id="rId21"/>
    <p:sldId id="278" r:id="rId22"/>
    <p:sldId id="277" r:id="rId23"/>
    <p:sldId id="284" r:id="rId24"/>
    <p:sldId id="260" r:id="rId2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4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DB3B8AD9-4FD4-4050-AC4C-1BF7B2BBE9C4}" type="datetimeFigureOut">
              <a:rPr lang="en-US" smtClean="0"/>
              <a:t>4/30/2017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B4F6D0DB-7B4B-4746-9688-4EF0AEF06443}" type="slidenum">
              <a:rPr lang="en-US" smtClean="0"/>
              <a:t>‹#›</a:t>
            </a:fld>
            <a:endParaRPr lang="en-US"/>
          </a:p>
        </p:txBody>
      </p:sp>
    </p:spTree>
    <p:extLst>
      <p:ext uri="{BB962C8B-B14F-4D97-AF65-F5344CB8AC3E}">
        <p14:creationId xmlns:p14="http://schemas.microsoft.com/office/powerpoint/2010/main" val="113761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A36BD5-49ED-4C5F-82C6-49D0ECFF6AD3}" type="datetime1">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642C8-2E4A-43F3-863B-E99AFCAAD146}" type="slidenum">
              <a:rPr lang="en-US" smtClean="0"/>
              <a:t>‹#›</a:t>
            </a:fld>
            <a:endParaRPr lang="en-US"/>
          </a:p>
        </p:txBody>
      </p:sp>
    </p:spTree>
    <p:extLst>
      <p:ext uri="{BB962C8B-B14F-4D97-AF65-F5344CB8AC3E}">
        <p14:creationId xmlns:p14="http://schemas.microsoft.com/office/powerpoint/2010/main" val="1082006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E6021-3594-4E50-ACA4-5C6907F755CF}" type="datetime1">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642C8-2E4A-43F3-863B-E99AFCAAD146}" type="slidenum">
              <a:rPr lang="en-US" smtClean="0"/>
              <a:t>‹#›</a:t>
            </a:fld>
            <a:endParaRPr lang="en-US"/>
          </a:p>
        </p:txBody>
      </p:sp>
    </p:spTree>
    <p:extLst>
      <p:ext uri="{BB962C8B-B14F-4D97-AF65-F5344CB8AC3E}">
        <p14:creationId xmlns:p14="http://schemas.microsoft.com/office/powerpoint/2010/main" val="1714100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58355-FBFC-4743-A585-C41BEDBA8A52}" type="datetime1">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642C8-2E4A-43F3-863B-E99AFCAAD146}" type="slidenum">
              <a:rPr lang="en-US" smtClean="0"/>
              <a:t>‹#›</a:t>
            </a:fld>
            <a:endParaRPr lang="en-US"/>
          </a:p>
        </p:txBody>
      </p:sp>
    </p:spTree>
    <p:extLst>
      <p:ext uri="{BB962C8B-B14F-4D97-AF65-F5344CB8AC3E}">
        <p14:creationId xmlns:p14="http://schemas.microsoft.com/office/powerpoint/2010/main" val="268488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2B49B-F676-416E-8E4B-B9D4953CA817}" type="datetime1">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642C8-2E4A-43F3-863B-E99AFCAAD146}" type="slidenum">
              <a:rPr lang="en-US" smtClean="0"/>
              <a:t>‹#›</a:t>
            </a:fld>
            <a:endParaRPr lang="en-US"/>
          </a:p>
        </p:txBody>
      </p:sp>
    </p:spTree>
    <p:extLst>
      <p:ext uri="{BB962C8B-B14F-4D97-AF65-F5344CB8AC3E}">
        <p14:creationId xmlns:p14="http://schemas.microsoft.com/office/powerpoint/2010/main" val="310003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E508A7-E46D-420E-AAD8-240CE0AA06B7}" type="datetime1">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642C8-2E4A-43F3-863B-E99AFCAAD146}" type="slidenum">
              <a:rPr lang="en-US" smtClean="0"/>
              <a:t>‹#›</a:t>
            </a:fld>
            <a:endParaRPr lang="en-US"/>
          </a:p>
        </p:txBody>
      </p:sp>
    </p:spTree>
    <p:extLst>
      <p:ext uri="{BB962C8B-B14F-4D97-AF65-F5344CB8AC3E}">
        <p14:creationId xmlns:p14="http://schemas.microsoft.com/office/powerpoint/2010/main" val="303177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0FE309-D559-483E-85B0-B2BD82E2E270}" type="datetime1">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642C8-2E4A-43F3-863B-E99AFCAAD146}" type="slidenum">
              <a:rPr lang="en-US" smtClean="0"/>
              <a:t>‹#›</a:t>
            </a:fld>
            <a:endParaRPr lang="en-US"/>
          </a:p>
        </p:txBody>
      </p:sp>
    </p:spTree>
    <p:extLst>
      <p:ext uri="{BB962C8B-B14F-4D97-AF65-F5344CB8AC3E}">
        <p14:creationId xmlns:p14="http://schemas.microsoft.com/office/powerpoint/2010/main" val="315656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21AB2-5949-4B88-9CE1-57CC675744E0}" type="datetime1">
              <a:rPr lang="en-US" smtClean="0"/>
              <a:t>4/30/2017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7642C8-2E4A-43F3-863B-E99AFCAAD146}" type="slidenum">
              <a:rPr lang="en-US" smtClean="0"/>
              <a:t>‹#›</a:t>
            </a:fld>
            <a:endParaRPr lang="en-US"/>
          </a:p>
        </p:txBody>
      </p:sp>
    </p:spTree>
    <p:extLst>
      <p:ext uri="{BB962C8B-B14F-4D97-AF65-F5344CB8AC3E}">
        <p14:creationId xmlns:p14="http://schemas.microsoft.com/office/powerpoint/2010/main" val="21666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558D3C-C227-4903-AC3B-D95436C1C6B5}" type="datetime1">
              <a:rPr lang="en-US" smtClean="0"/>
              <a:t>4/30/2017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7642C8-2E4A-43F3-863B-E99AFCAAD146}" type="slidenum">
              <a:rPr lang="en-US" smtClean="0"/>
              <a:t>‹#›</a:t>
            </a:fld>
            <a:endParaRPr lang="en-US"/>
          </a:p>
        </p:txBody>
      </p:sp>
    </p:spTree>
    <p:extLst>
      <p:ext uri="{BB962C8B-B14F-4D97-AF65-F5344CB8AC3E}">
        <p14:creationId xmlns:p14="http://schemas.microsoft.com/office/powerpoint/2010/main" val="409963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70358-C952-40E9-8E2E-634333A356BF}" type="datetime1">
              <a:rPr lang="en-US" smtClean="0"/>
              <a:t>4/30/2017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7642C8-2E4A-43F3-863B-E99AFCAAD146}" type="slidenum">
              <a:rPr lang="en-US" smtClean="0"/>
              <a:t>‹#›</a:t>
            </a:fld>
            <a:endParaRPr lang="en-US"/>
          </a:p>
        </p:txBody>
      </p:sp>
    </p:spTree>
    <p:extLst>
      <p:ext uri="{BB962C8B-B14F-4D97-AF65-F5344CB8AC3E}">
        <p14:creationId xmlns:p14="http://schemas.microsoft.com/office/powerpoint/2010/main" val="226632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5F28EB-3022-4F1C-AB54-2BE820047AB4}" type="datetime1">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642C8-2E4A-43F3-863B-E99AFCAAD146}" type="slidenum">
              <a:rPr lang="en-US" smtClean="0"/>
              <a:t>‹#›</a:t>
            </a:fld>
            <a:endParaRPr lang="en-US"/>
          </a:p>
        </p:txBody>
      </p:sp>
    </p:spTree>
    <p:extLst>
      <p:ext uri="{BB962C8B-B14F-4D97-AF65-F5344CB8AC3E}">
        <p14:creationId xmlns:p14="http://schemas.microsoft.com/office/powerpoint/2010/main" val="182202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9AC74-DE26-4FBD-8E03-4E4A45AB85E7}" type="datetime1">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642C8-2E4A-43F3-863B-E99AFCAAD146}" type="slidenum">
              <a:rPr lang="en-US" smtClean="0"/>
              <a:t>‹#›</a:t>
            </a:fld>
            <a:endParaRPr lang="en-US"/>
          </a:p>
        </p:txBody>
      </p:sp>
    </p:spTree>
    <p:extLst>
      <p:ext uri="{BB962C8B-B14F-4D97-AF65-F5344CB8AC3E}">
        <p14:creationId xmlns:p14="http://schemas.microsoft.com/office/powerpoint/2010/main" val="293898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8B28E-1E30-4561-9A22-00A53884B178}" type="datetime1">
              <a:rPr lang="en-US" smtClean="0"/>
              <a:t>4/30/2017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642C8-2E4A-43F3-863B-E99AFCAAD146}" type="slidenum">
              <a:rPr lang="en-US" smtClean="0"/>
              <a:t>‹#›</a:t>
            </a:fld>
            <a:endParaRPr lang="en-US"/>
          </a:p>
        </p:txBody>
      </p:sp>
    </p:spTree>
    <p:extLst>
      <p:ext uri="{BB962C8B-B14F-4D97-AF65-F5344CB8AC3E}">
        <p14:creationId xmlns:p14="http://schemas.microsoft.com/office/powerpoint/2010/main" val="1584538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ref.ly/logosres/prwdex;ref=Bible.Ex20.1;off=1232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ref.ly/logosres/cwfs;ref=VolumePage.V_2,_p_37;off=229"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752600"/>
            <a:ext cx="6172200" cy="3046988"/>
          </a:xfrm>
          <a:prstGeom prst="rect">
            <a:avLst/>
          </a:prstGeom>
          <a:noFill/>
        </p:spPr>
        <p:txBody>
          <a:bodyPr wrap="square" rtlCol="0">
            <a:spAutoFit/>
          </a:bodyPr>
          <a:lstStyle/>
          <a:p>
            <a:r>
              <a:rPr lang="en-US" sz="9600" b="1" dirty="0" smtClean="0"/>
              <a:t>BOLD IN THE LAW</a:t>
            </a:r>
            <a:endParaRPr lang="en-US" sz="9600" b="1" dirty="0"/>
          </a:p>
        </p:txBody>
      </p:sp>
      <p:sp>
        <p:nvSpPr>
          <p:cNvPr id="2" name="Slide Number Placeholder 1"/>
          <p:cNvSpPr>
            <a:spLocks noGrp="1"/>
          </p:cNvSpPr>
          <p:nvPr>
            <p:ph type="sldNum" sz="quarter" idx="12"/>
          </p:nvPr>
        </p:nvSpPr>
        <p:spPr/>
        <p:txBody>
          <a:bodyPr/>
          <a:lstStyle/>
          <a:p>
            <a:fld id="{2F7642C8-2E4A-43F3-863B-E99AFCAAD146}" type="slidenum">
              <a:rPr lang="en-US" smtClean="0"/>
              <a:t>1</a:t>
            </a:fld>
            <a:endParaRPr lang="en-US"/>
          </a:p>
        </p:txBody>
      </p:sp>
    </p:spTree>
    <p:extLst>
      <p:ext uri="{BB962C8B-B14F-4D97-AF65-F5344CB8AC3E}">
        <p14:creationId xmlns:p14="http://schemas.microsoft.com/office/powerpoint/2010/main" val="2434729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3352800" cy="6740307"/>
          </a:xfrm>
          <a:prstGeom prst="rect">
            <a:avLst/>
          </a:prstGeom>
          <a:noFill/>
        </p:spPr>
        <p:txBody>
          <a:bodyPr wrap="square" rtlCol="0">
            <a:spAutoFit/>
          </a:bodyPr>
          <a:lstStyle/>
          <a:p>
            <a:endParaRPr lang="x-none"/>
          </a:p>
          <a:p>
            <a:r>
              <a:rPr lang="en-US" dirty="0"/>
              <a:t>(Exo 20:3 NASB)  "You shall have no other gods before Me.</a:t>
            </a:r>
          </a:p>
          <a:p>
            <a:endParaRPr lang="x-none"/>
          </a:p>
          <a:p>
            <a:r>
              <a:rPr lang="en-US" dirty="0"/>
              <a:t>(Exo 20:4 NASB)  "You shall not make for yourself an idol, </a:t>
            </a:r>
            <a:r>
              <a:rPr lang="en-US" dirty="0" smtClean="0"/>
              <a:t> </a:t>
            </a:r>
          </a:p>
          <a:p>
            <a:endParaRPr lang="x-none"/>
          </a:p>
          <a:p>
            <a:r>
              <a:rPr lang="en-US" dirty="0" smtClean="0"/>
              <a:t>(</a:t>
            </a:r>
            <a:r>
              <a:rPr lang="en-US" dirty="0"/>
              <a:t>Exo 20:7 NASB)  "You shall not take the name of the LORD your God in </a:t>
            </a:r>
            <a:r>
              <a:rPr lang="en-US" dirty="0" smtClean="0"/>
              <a:t>vain</a:t>
            </a:r>
          </a:p>
          <a:p>
            <a:endParaRPr lang="x-none"/>
          </a:p>
          <a:p>
            <a:r>
              <a:rPr lang="en-US" dirty="0"/>
              <a:t>(Exo 20:8 NASB)  "Remember the </a:t>
            </a:r>
            <a:r>
              <a:rPr lang="en-US" dirty="0" smtClean="0"/>
              <a:t>Sabbath </a:t>
            </a:r>
            <a:r>
              <a:rPr lang="en-US" dirty="0"/>
              <a:t>day, to keep it holy.</a:t>
            </a:r>
          </a:p>
          <a:p>
            <a:endParaRPr lang="x-none"/>
          </a:p>
          <a:p>
            <a:endParaRPr lang="x-none"/>
          </a:p>
          <a:p>
            <a:r>
              <a:rPr lang="en-US" dirty="0"/>
              <a:t>(Exo 20:11 NASB)  "For in six days the LORD made the heavens and the earth, the sea and all that is in them, and rested on the seventh day; therefore the LORD blessed the </a:t>
            </a:r>
            <a:r>
              <a:rPr lang="en-US" dirty="0" smtClean="0"/>
              <a:t>Sabbath </a:t>
            </a:r>
            <a:r>
              <a:rPr lang="en-US" dirty="0"/>
              <a:t>day and made it holy.</a:t>
            </a:r>
          </a:p>
          <a:p>
            <a:endParaRPr lang="x-none"/>
          </a:p>
          <a:p>
            <a:r>
              <a:rPr lang="en-US" dirty="0" smtClean="0"/>
              <a:t>(</a:t>
            </a:r>
            <a:endParaRPr lang="x-none"/>
          </a:p>
        </p:txBody>
      </p:sp>
      <p:sp>
        <p:nvSpPr>
          <p:cNvPr id="3" name="TextBox 2"/>
          <p:cNvSpPr txBox="1"/>
          <p:nvPr/>
        </p:nvSpPr>
        <p:spPr>
          <a:xfrm>
            <a:off x="4724400" y="304800"/>
            <a:ext cx="3124200" cy="6463308"/>
          </a:xfrm>
          <a:prstGeom prst="rect">
            <a:avLst/>
          </a:prstGeom>
          <a:noFill/>
        </p:spPr>
        <p:txBody>
          <a:bodyPr wrap="square" rtlCol="0">
            <a:spAutoFit/>
          </a:bodyPr>
          <a:lstStyle/>
          <a:p>
            <a:r>
              <a:rPr lang="en-US" dirty="0"/>
              <a:t>Exo 20:12 NASB)  "Honor your father and your mother</a:t>
            </a:r>
          </a:p>
          <a:p>
            <a:endParaRPr lang="x-none"/>
          </a:p>
          <a:p>
            <a:r>
              <a:rPr lang="en-US" dirty="0"/>
              <a:t>(Exo 20:13 NASB)  "You shall not murder.</a:t>
            </a:r>
          </a:p>
          <a:p>
            <a:endParaRPr lang="x-none"/>
          </a:p>
          <a:p>
            <a:r>
              <a:rPr lang="en-US" dirty="0"/>
              <a:t>(Exo 20:14 NASB)  "You shall not commit adultery.</a:t>
            </a:r>
          </a:p>
          <a:p>
            <a:endParaRPr lang="x-none"/>
          </a:p>
          <a:p>
            <a:r>
              <a:rPr lang="en-US" dirty="0"/>
              <a:t>(Exo 20:15 NASB)  "You shall not steal.</a:t>
            </a:r>
          </a:p>
          <a:p>
            <a:endParaRPr lang="x-none"/>
          </a:p>
          <a:p>
            <a:r>
              <a:rPr lang="en-US" dirty="0"/>
              <a:t>(Exo 20:16 NASB)  "You shall not bear false witness against your neighbor.</a:t>
            </a:r>
          </a:p>
          <a:p>
            <a:endParaRPr lang="x-none"/>
          </a:p>
          <a:p>
            <a:r>
              <a:rPr lang="en-US" dirty="0"/>
              <a:t>(Exo 20:17 NASB)  "You shall not covet your neighbor's house; you shall not covet your neighbor's wife or his male servant or his female servant or his ox or his donkey or anything that belongs to your neighbor."</a:t>
            </a:r>
          </a:p>
        </p:txBody>
      </p:sp>
      <p:sp>
        <p:nvSpPr>
          <p:cNvPr id="4" name="Slide Number Placeholder 3"/>
          <p:cNvSpPr>
            <a:spLocks noGrp="1"/>
          </p:cNvSpPr>
          <p:nvPr>
            <p:ph type="sldNum" sz="quarter" idx="12"/>
          </p:nvPr>
        </p:nvSpPr>
        <p:spPr/>
        <p:txBody>
          <a:bodyPr/>
          <a:lstStyle/>
          <a:p>
            <a:fld id="{2F7642C8-2E4A-43F3-863B-E99AFCAAD146}" type="slidenum">
              <a:rPr lang="en-US" smtClean="0"/>
              <a:t>10</a:t>
            </a:fld>
            <a:endParaRPr lang="en-US"/>
          </a:p>
        </p:txBody>
      </p:sp>
    </p:spTree>
    <p:extLst>
      <p:ext uri="{BB962C8B-B14F-4D97-AF65-F5344CB8AC3E}">
        <p14:creationId xmlns:p14="http://schemas.microsoft.com/office/powerpoint/2010/main" val="1382222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141" y="228600"/>
            <a:ext cx="1371600" cy="369332"/>
          </a:xfrm>
          <a:prstGeom prst="rect">
            <a:avLst/>
          </a:prstGeom>
          <a:noFill/>
        </p:spPr>
        <p:txBody>
          <a:bodyPr wrap="square" rtlCol="0">
            <a:spAutoFit/>
          </a:bodyPr>
          <a:lstStyle/>
          <a:p>
            <a:r>
              <a:rPr lang="en-US" dirty="0" smtClean="0"/>
              <a:t>OT</a:t>
            </a:r>
            <a:endParaRPr lang="en-US" dirty="0"/>
          </a:p>
        </p:txBody>
      </p:sp>
      <p:sp>
        <p:nvSpPr>
          <p:cNvPr id="3" name="TextBox 2"/>
          <p:cNvSpPr txBox="1"/>
          <p:nvPr/>
        </p:nvSpPr>
        <p:spPr>
          <a:xfrm>
            <a:off x="304800" y="615861"/>
            <a:ext cx="4038600" cy="6186309"/>
          </a:xfrm>
          <a:prstGeom prst="rect">
            <a:avLst/>
          </a:prstGeom>
          <a:noFill/>
        </p:spPr>
        <p:txBody>
          <a:bodyPr wrap="square" rtlCol="0">
            <a:spAutoFit/>
          </a:bodyPr>
          <a:lstStyle/>
          <a:p>
            <a:r>
              <a:rPr lang="en-US" dirty="0" smtClean="0"/>
              <a:t>No </a:t>
            </a:r>
            <a:r>
              <a:rPr lang="en-US" dirty="0"/>
              <a:t>other gods before Me.</a:t>
            </a:r>
          </a:p>
          <a:p>
            <a:endParaRPr lang="x-none"/>
          </a:p>
          <a:p>
            <a:r>
              <a:rPr lang="en-US" dirty="0" smtClean="0"/>
              <a:t>"</a:t>
            </a:r>
            <a:r>
              <a:rPr lang="en-US" dirty="0"/>
              <a:t>You shall not make for yourself an idol, </a:t>
            </a:r>
            <a:r>
              <a:rPr lang="en-US" dirty="0" smtClean="0"/>
              <a:t> </a:t>
            </a:r>
          </a:p>
          <a:p>
            <a:endParaRPr lang="x-none"/>
          </a:p>
          <a:p>
            <a:r>
              <a:rPr lang="en-US" dirty="0" smtClean="0"/>
              <a:t> </a:t>
            </a:r>
            <a:r>
              <a:rPr lang="en-US" dirty="0"/>
              <a:t>"You shall not take the name of the LORD your God in </a:t>
            </a:r>
            <a:r>
              <a:rPr lang="en-US" dirty="0" smtClean="0"/>
              <a:t>vain</a:t>
            </a:r>
          </a:p>
          <a:p>
            <a:endParaRPr lang="x-none"/>
          </a:p>
          <a:p>
            <a:r>
              <a:rPr lang="en-US" dirty="0" smtClean="0"/>
              <a:t>"</a:t>
            </a:r>
            <a:r>
              <a:rPr lang="en-US" dirty="0"/>
              <a:t>Remember the </a:t>
            </a:r>
            <a:r>
              <a:rPr lang="en-US" dirty="0" smtClean="0"/>
              <a:t>Sabbath </a:t>
            </a:r>
            <a:r>
              <a:rPr lang="en-US" dirty="0"/>
              <a:t>day, to keep it holy.</a:t>
            </a:r>
          </a:p>
          <a:p>
            <a:endParaRPr lang="x-none"/>
          </a:p>
          <a:p>
            <a:r>
              <a:rPr lang="en-US" dirty="0" smtClean="0"/>
              <a:t>  </a:t>
            </a:r>
            <a:r>
              <a:rPr lang="en-US" dirty="0"/>
              <a:t>"Honor your father and your </a:t>
            </a:r>
            <a:r>
              <a:rPr lang="en-US" dirty="0" smtClean="0"/>
              <a:t>mother</a:t>
            </a:r>
            <a:endParaRPr lang="en-US" dirty="0"/>
          </a:p>
          <a:p>
            <a:endParaRPr lang="x-none"/>
          </a:p>
          <a:p>
            <a:r>
              <a:rPr lang="en-US" dirty="0" smtClean="0"/>
              <a:t>"</a:t>
            </a:r>
            <a:r>
              <a:rPr lang="en-US" dirty="0"/>
              <a:t>You shall not murder.</a:t>
            </a:r>
          </a:p>
          <a:p>
            <a:endParaRPr lang="x-none"/>
          </a:p>
          <a:p>
            <a:r>
              <a:rPr lang="en-US" dirty="0" smtClean="0"/>
              <a:t>"</a:t>
            </a:r>
            <a:r>
              <a:rPr lang="en-US" dirty="0"/>
              <a:t>You shall not commit adultery.</a:t>
            </a:r>
          </a:p>
          <a:p>
            <a:endParaRPr lang="x-none"/>
          </a:p>
          <a:p>
            <a:r>
              <a:rPr lang="en-US" dirty="0" smtClean="0"/>
              <a:t> </a:t>
            </a:r>
            <a:r>
              <a:rPr lang="en-US" dirty="0"/>
              <a:t>"You shall not steal.</a:t>
            </a:r>
          </a:p>
          <a:p>
            <a:endParaRPr lang="x-none"/>
          </a:p>
          <a:p>
            <a:r>
              <a:rPr lang="en-US" dirty="0" smtClean="0"/>
              <a:t>"</a:t>
            </a:r>
            <a:r>
              <a:rPr lang="en-US" dirty="0"/>
              <a:t>You shall not </a:t>
            </a:r>
            <a:r>
              <a:rPr lang="en-US" dirty="0" smtClean="0"/>
              <a:t>lie.</a:t>
            </a:r>
            <a:endParaRPr lang="en-US" dirty="0"/>
          </a:p>
          <a:p>
            <a:endParaRPr lang="x-none"/>
          </a:p>
          <a:p>
            <a:r>
              <a:rPr lang="en-US" dirty="0" smtClean="0"/>
              <a:t> </a:t>
            </a:r>
            <a:r>
              <a:rPr lang="en-US" dirty="0"/>
              <a:t>"You shall not covet </a:t>
            </a:r>
            <a:r>
              <a:rPr lang="en-US" dirty="0" smtClean="0"/>
              <a:t>."</a:t>
            </a:r>
            <a:endParaRPr lang="en-US" dirty="0"/>
          </a:p>
          <a:p>
            <a:endParaRPr lang="x-none"/>
          </a:p>
        </p:txBody>
      </p:sp>
      <p:sp>
        <p:nvSpPr>
          <p:cNvPr id="6" name="Rectangle 5"/>
          <p:cNvSpPr/>
          <p:nvPr/>
        </p:nvSpPr>
        <p:spPr>
          <a:xfrm>
            <a:off x="304800" y="3124200"/>
            <a:ext cx="85344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81600" y="914400"/>
            <a:ext cx="2667000" cy="369332"/>
          </a:xfrm>
          <a:prstGeom prst="rect">
            <a:avLst/>
          </a:prstGeom>
          <a:noFill/>
        </p:spPr>
        <p:txBody>
          <a:bodyPr wrap="square" rtlCol="0">
            <a:spAutoFit/>
          </a:bodyPr>
          <a:lstStyle/>
          <a:p>
            <a:r>
              <a:rPr lang="en-US" dirty="0" smtClean="0"/>
              <a:t>God focused</a:t>
            </a:r>
            <a:endParaRPr lang="en-US" dirty="0"/>
          </a:p>
        </p:txBody>
      </p:sp>
      <p:sp>
        <p:nvSpPr>
          <p:cNvPr id="8" name="TextBox 7"/>
          <p:cNvSpPr txBox="1"/>
          <p:nvPr/>
        </p:nvSpPr>
        <p:spPr>
          <a:xfrm>
            <a:off x="5181600" y="3709015"/>
            <a:ext cx="2362200" cy="369332"/>
          </a:xfrm>
          <a:prstGeom prst="rect">
            <a:avLst/>
          </a:prstGeom>
          <a:noFill/>
        </p:spPr>
        <p:txBody>
          <a:bodyPr wrap="square" rtlCol="0">
            <a:spAutoFit/>
          </a:bodyPr>
          <a:lstStyle/>
          <a:p>
            <a:r>
              <a:rPr lang="en-US" dirty="0" smtClean="0"/>
              <a:t>Human focused</a:t>
            </a:r>
            <a:endParaRPr lang="en-US" dirty="0"/>
          </a:p>
        </p:txBody>
      </p:sp>
      <p:sp>
        <p:nvSpPr>
          <p:cNvPr id="9" name="Slide Number Placeholder 8"/>
          <p:cNvSpPr>
            <a:spLocks noGrp="1"/>
          </p:cNvSpPr>
          <p:nvPr>
            <p:ph type="sldNum" sz="quarter" idx="12"/>
          </p:nvPr>
        </p:nvSpPr>
        <p:spPr/>
        <p:txBody>
          <a:bodyPr/>
          <a:lstStyle/>
          <a:p>
            <a:fld id="{2F7642C8-2E4A-43F3-863B-E99AFCAAD146}" type="slidenum">
              <a:rPr lang="en-US" smtClean="0"/>
              <a:t>11</a:t>
            </a:fld>
            <a:endParaRPr lang="en-US"/>
          </a:p>
        </p:txBody>
      </p:sp>
      <p:sp>
        <p:nvSpPr>
          <p:cNvPr id="4" name="TextBox 3"/>
          <p:cNvSpPr txBox="1"/>
          <p:nvPr/>
        </p:nvSpPr>
        <p:spPr>
          <a:xfrm>
            <a:off x="5217459" y="4208493"/>
            <a:ext cx="1905000" cy="646331"/>
          </a:xfrm>
          <a:prstGeom prst="rect">
            <a:avLst/>
          </a:prstGeom>
          <a:noFill/>
        </p:spPr>
        <p:txBody>
          <a:bodyPr wrap="square" rtlCol="0">
            <a:spAutoFit/>
          </a:bodyPr>
          <a:lstStyle/>
          <a:p>
            <a:r>
              <a:rPr lang="en-US" dirty="0" smtClean="0"/>
              <a:t>Divine accountability</a:t>
            </a:r>
            <a:endParaRPr lang="en-US" dirty="0"/>
          </a:p>
        </p:txBody>
      </p:sp>
    </p:spTree>
    <p:extLst>
      <p:ext uri="{BB962C8B-B14F-4D97-AF65-F5344CB8AC3E}">
        <p14:creationId xmlns:p14="http://schemas.microsoft.com/office/powerpoint/2010/main" val="413122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399" y="301080"/>
            <a:ext cx="8399929" cy="1446550"/>
          </a:xfrm>
          <a:prstGeom prst="rect">
            <a:avLst/>
          </a:prstGeom>
          <a:noFill/>
        </p:spPr>
        <p:txBody>
          <a:bodyPr wrap="square" rtlCol="0">
            <a:spAutoFit/>
          </a:bodyPr>
          <a:lstStyle/>
          <a:p>
            <a:r>
              <a:rPr lang="en-US" dirty="0"/>
              <a:t>(1Sa 13:14 NASB)  "</a:t>
            </a:r>
            <a:r>
              <a:rPr lang="en-US" sz="2200" b="1" dirty="0"/>
              <a:t>But now your kingdom shall not endure. The LORD has sought out for Himself a man after His own heart, and the LORD has appointed him as ruler over His people, because you have not kept what the LORD commanded you</a:t>
            </a:r>
            <a:r>
              <a:rPr lang="en-US" sz="2200" b="1" dirty="0" smtClean="0"/>
              <a:t>."</a:t>
            </a:r>
            <a:endParaRPr lang="en-US" sz="2200" b="1" dirty="0"/>
          </a:p>
        </p:txBody>
      </p:sp>
      <p:sp>
        <p:nvSpPr>
          <p:cNvPr id="3" name="TextBox 2"/>
          <p:cNvSpPr txBox="1"/>
          <p:nvPr/>
        </p:nvSpPr>
        <p:spPr>
          <a:xfrm>
            <a:off x="533400" y="2438400"/>
            <a:ext cx="8399928" cy="1446550"/>
          </a:xfrm>
          <a:prstGeom prst="rect">
            <a:avLst/>
          </a:prstGeom>
          <a:noFill/>
        </p:spPr>
        <p:txBody>
          <a:bodyPr wrap="square" rtlCol="0">
            <a:spAutoFit/>
          </a:bodyPr>
          <a:lstStyle/>
          <a:p>
            <a:r>
              <a:rPr lang="en-US" sz="2200" b="1" dirty="0"/>
              <a:t>(Act 13:22 NASB)  "After He had removed him, He raised up David to be their king, concerning whom He also testified and said, 'I HAVE FOUND DAVID the son of Jesse, A MAN AFTER MY HEART, who will do all My will</a:t>
            </a:r>
            <a:r>
              <a:rPr lang="en-US" sz="2200" b="1" dirty="0" smtClean="0"/>
              <a:t>.'</a:t>
            </a:r>
            <a:endParaRPr lang="en-US" sz="2200" b="1" dirty="0"/>
          </a:p>
        </p:txBody>
      </p:sp>
      <p:sp>
        <p:nvSpPr>
          <p:cNvPr id="4" name="TextBox 3"/>
          <p:cNvSpPr txBox="1"/>
          <p:nvPr/>
        </p:nvSpPr>
        <p:spPr>
          <a:xfrm>
            <a:off x="533400" y="3884950"/>
            <a:ext cx="2971800" cy="2400657"/>
          </a:xfrm>
          <a:prstGeom prst="rect">
            <a:avLst/>
          </a:prstGeom>
          <a:noFill/>
        </p:spPr>
        <p:txBody>
          <a:bodyPr wrap="square" rtlCol="0">
            <a:spAutoFit/>
          </a:bodyPr>
          <a:lstStyle/>
          <a:p>
            <a:r>
              <a:rPr lang="en-US" dirty="0" smtClean="0"/>
              <a:t>Ps 119  -   175 verses</a:t>
            </a:r>
          </a:p>
          <a:p>
            <a:r>
              <a:rPr lang="en-US" sz="2200" b="1" dirty="0" smtClean="0"/>
              <a:t>Law – 25</a:t>
            </a:r>
          </a:p>
          <a:p>
            <a:r>
              <a:rPr lang="en-US" sz="2200" b="1" dirty="0" smtClean="0"/>
              <a:t>Testimonies - 22</a:t>
            </a:r>
          </a:p>
          <a:p>
            <a:r>
              <a:rPr lang="en-US" sz="2200" b="1" dirty="0" smtClean="0"/>
              <a:t>Precepts - 21</a:t>
            </a:r>
          </a:p>
          <a:p>
            <a:r>
              <a:rPr lang="en-US" sz="2200" b="1" dirty="0" smtClean="0"/>
              <a:t>Statutes - 22</a:t>
            </a:r>
          </a:p>
          <a:p>
            <a:r>
              <a:rPr lang="en-US" sz="2200" b="1" dirty="0" smtClean="0"/>
              <a:t>Commandments  - 21</a:t>
            </a:r>
          </a:p>
          <a:p>
            <a:r>
              <a:rPr lang="en-US" sz="2200" b="1" dirty="0" smtClean="0"/>
              <a:t>Your word - 34</a:t>
            </a:r>
            <a:endParaRPr lang="en-US" sz="2200" b="1" dirty="0"/>
          </a:p>
        </p:txBody>
      </p:sp>
      <p:sp>
        <p:nvSpPr>
          <p:cNvPr id="5" name="TextBox 4"/>
          <p:cNvSpPr txBox="1"/>
          <p:nvPr/>
        </p:nvSpPr>
        <p:spPr>
          <a:xfrm>
            <a:off x="228600" y="1788064"/>
            <a:ext cx="6324600" cy="400110"/>
          </a:xfrm>
          <a:prstGeom prst="rect">
            <a:avLst/>
          </a:prstGeom>
          <a:noFill/>
        </p:spPr>
        <p:txBody>
          <a:bodyPr wrap="square" rtlCol="0">
            <a:spAutoFit/>
          </a:bodyPr>
          <a:lstStyle/>
          <a:p>
            <a:r>
              <a:rPr lang="en-US" sz="2000" b="1" dirty="0" smtClean="0"/>
              <a:t>How did David become a man after God’s own heart?</a:t>
            </a:r>
            <a:endParaRPr lang="en-US" sz="2000" b="1" dirty="0"/>
          </a:p>
        </p:txBody>
      </p:sp>
      <p:sp>
        <p:nvSpPr>
          <p:cNvPr id="6" name="Slide Number Placeholder 5"/>
          <p:cNvSpPr>
            <a:spLocks noGrp="1"/>
          </p:cNvSpPr>
          <p:nvPr>
            <p:ph type="sldNum" sz="quarter" idx="12"/>
          </p:nvPr>
        </p:nvSpPr>
        <p:spPr/>
        <p:txBody>
          <a:bodyPr/>
          <a:lstStyle/>
          <a:p>
            <a:fld id="{2F7642C8-2E4A-43F3-863B-E99AFCAAD146}" type="slidenum">
              <a:rPr lang="en-US" smtClean="0"/>
              <a:t>12</a:t>
            </a:fld>
            <a:endParaRPr lang="en-US"/>
          </a:p>
        </p:txBody>
      </p:sp>
      <p:sp>
        <p:nvSpPr>
          <p:cNvPr id="7" name="TextBox 6"/>
          <p:cNvSpPr txBox="1"/>
          <p:nvPr/>
        </p:nvSpPr>
        <p:spPr>
          <a:xfrm>
            <a:off x="3390900" y="3657600"/>
            <a:ext cx="5753100" cy="3354765"/>
          </a:xfrm>
          <a:prstGeom prst="rect">
            <a:avLst/>
          </a:prstGeom>
          <a:noFill/>
        </p:spPr>
        <p:txBody>
          <a:bodyPr wrap="square" rtlCol="0">
            <a:spAutoFit/>
          </a:bodyPr>
          <a:lstStyle/>
          <a:p>
            <a:r>
              <a:rPr lang="en-US" sz="2200" b="1" dirty="0"/>
              <a:t>The </a:t>
            </a:r>
            <a:r>
              <a:rPr lang="en-US" sz="2200" b="1" u="sng" dirty="0"/>
              <a:t>law</a:t>
            </a:r>
            <a:r>
              <a:rPr lang="en-US" sz="2200" b="1" dirty="0"/>
              <a:t> of the LORD is </a:t>
            </a:r>
            <a:r>
              <a:rPr lang="en-US" sz="2200" b="1" u="sng" dirty="0"/>
              <a:t>perfect</a:t>
            </a:r>
            <a:r>
              <a:rPr lang="en-US" sz="2200" b="1" dirty="0"/>
              <a:t>, restoring the soul; The </a:t>
            </a:r>
            <a:r>
              <a:rPr lang="en-US" sz="2200" b="1" u="sng" dirty="0"/>
              <a:t>testimony</a:t>
            </a:r>
            <a:r>
              <a:rPr lang="en-US" sz="2200" b="1" dirty="0"/>
              <a:t> of the LORD is sure, making wise the simple. The </a:t>
            </a:r>
            <a:r>
              <a:rPr lang="en-US" sz="2200" b="1" u="sng" dirty="0"/>
              <a:t>precepts</a:t>
            </a:r>
            <a:r>
              <a:rPr lang="en-US" sz="2200" b="1" dirty="0"/>
              <a:t> of the LORD are right, rejoicing the heart; The </a:t>
            </a:r>
            <a:r>
              <a:rPr lang="en-US" sz="2200" b="1" u="sng" dirty="0"/>
              <a:t>commandment</a:t>
            </a:r>
            <a:r>
              <a:rPr lang="en-US" sz="2200" b="1" dirty="0"/>
              <a:t> of the LORD is pure, enlightening the eyes. The </a:t>
            </a:r>
            <a:r>
              <a:rPr lang="en-US" sz="2200" b="1" u="sng" dirty="0"/>
              <a:t>fear</a:t>
            </a:r>
            <a:r>
              <a:rPr lang="en-US" sz="2200" b="1" dirty="0"/>
              <a:t> of the LORD is clean, enduring forever; The </a:t>
            </a:r>
            <a:r>
              <a:rPr lang="en-US" sz="2200" b="1" u="sng" dirty="0"/>
              <a:t>judgments</a:t>
            </a:r>
            <a:r>
              <a:rPr lang="en-US" sz="2200" b="1" dirty="0"/>
              <a:t> of the LORD are true; they are righteous altogether</a:t>
            </a:r>
            <a:r>
              <a:rPr lang="en-US" dirty="0"/>
              <a:t>. </a:t>
            </a:r>
          </a:p>
          <a:p>
            <a:r>
              <a:rPr lang="en-US" dirty="0"/>
              <a:t>(</a:t>
            </a:r>
            <a:r>
              <a:rPr lang="en-US" dirty="0" err="1"/>
              <a:t>Psa</a:t>
            </a:r>
            <a:r>
              <a:rPr lang="en-US" dirty="0"/>
              <a:t> 19:7-9 NASB)</a:t>
            </a:r>
          </a:p>
          <a:p>
            <a:endParaRPr lang="x-none"/>
          </a:p>
        </p:txBody>
      </p:sp>
    </p:spTree>
    <p:extLst>
      <p:ext uri="{BB962C8B-B14F-4D97-AF65-F5344CB8AC3E}">
        <p14:creationId xmlns:p14="http://schemas.microsoft.com/office/powerpoint/2010/main" val="32077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534400" cy="6555641"/>
          </a:xfrm>
          <a:prstGeom prst="rect">
            <a:avLst/>
          </a:prstGeom>
        </p:spPr>
        <p:txBody>
          <a:bodyPr wrap="square">
            <a:spAutoFit/>
          </a:bodyPr>
          <a:lstStyle/>
          <a:p>
            <a:r>
              <a:rPr lang="en-US" sz="2100" dirty="0" smtClean="0"/>
              <a:t>Ps 119:1-16  How </a:t>
            </a:r>
            <a:r>
              <a:rPr lang="en-US" sz="2100" dirty="0"/>
              <a:t>blessed are those whose way is blameless, Who </a:t>
            </a:r>
            <a:r>
              <a:rPr lang="en-US" sz="2100" b="1" dirty="0"/>
              <a:t>walk in the law </a:t>
            </a:r>
            <a:r>
              <a:rPr lang="en-US" sz="2100" dirty="0"/>
              <a:t>of the LORD. How blessed are those who </a:t>
            </a:r>
            <a:r>
              <a:rPr lang="en-US" sz="2100" b="1" dirty="0"/>
              <a:t>observe His testimonies</a:t>
            </a:r>
            <a:r>
              <a:rPr lang="en-US" sz="2100" dirty="0"/>
              <a:t>, Who seek Him with all their heart. They also do no unrighteousness; They walk in His ways. You have </a:t>
            </a:r>
            <a:r>
              <a:rPr lang="en-US" sz="2100" b="1" dirty="0"/>
              <a:t>ordained Your precepts, That we should keep them diligently</a:t>
            </a:r>
            <a:r>
              <a:rPr lang="en-US" sz="2100" dirty="0"/>
              <a:t>. Oh that my ways may be established </a:t>
            </a:r>
            <a:r>
              <a:rPr lang="en-US" sz="2100" b="1" dirty="0"/>
              <a:t>To keep Your statutes</a:t>
            </a:r>
            <a:r>
              <a:rPr lang="en-US" sz="2100" dirty="0"/>
              <a:t>! Then I shall not be ashamed When I look upon </a:t>
            </a:r>
            <a:r>
              <a:rPr lang="en-US" sz="2100" b="1" dirty="0">
                <a:solidFill>
                  <a:srgbClr val="FF0000"/>
                </a:solidFill>
              </a:rPr>
              <a:t>all Your commandments</a:t>
            </a:r>
            <a:r>
              <a:rPr lang="en-US" sz="2100" dirty="0"/>
              <a:t>. I shall give thanks to You with uprightness of heart, When I learn Your righteous judgments. I shall keep Your statutes; Do not forsake me utterly! </a:t>
            </a:r>
            <a:r>
              <a:rPr lang="en-US" sz="2100" dirty="0" smtClean="0"/>
              <a:t>How </a:t>
            </a:r>
            <a:r>
              <a:rPr lang="en-US" sz="2100" dirty="0"/>
              <a:t>can a young man keep his way pure? By keeping it </a:t>
            </a:r>
            <a:r>
              <a:rPr lang="en-US" sz="2100" b="1" dirty="0"/>
              <a:t>according to Your word</a:t>
            </a:r>
            <a:r>
              <a:rPr lang="en-US" sz="2100" dirty="0"/>
              <a:t>. With all my heart I have sought You; Do not let me wander from </a:t>
            </a:r>
            <a:r>
              <a:rPr lang="en-US" sz="2100" b="1" dirty="0"/>
              <a:t>Your commandments</a:t>
            </a:r>
            <a:r>
              <a:rPr lang="en-US" sz="2100" dirty="0"/>
              <a:t>. Your word I have treasured in my heart, That I may not sin against You. Blessed are You, O LORD; Teach me </a:t>
            </a:r>
            <a:r>
              <a:rPr lang="en-US" sz="2100" b="1" dirty="0"/>
              <a:t>Your statutes</a:t>
            </a:r>
            <a:r>
              <a:rPr lang="en-US" sz="2100" dirty="0"/>
              <a:t>. With my lips I have told of All the ordinances of Your mouth. I have rejoiced in the way of Your testimonies, As much as in all riches. I will meditate on </a:t>
            </a:r>
            <a:r>
              <a:rPr lang="en-US" sz="2100" b="1" dirty="0"/>
              <a:t>Your precepts </a:t>
            </a:r>
            <a:r>
              <a:rPr lang="en-US" sz="2100" dirty="0"/>
              <a:t>And regard Your ways. I shall delight in </a:t>
            </a:r>
            <a:r>
              <a:rPr lang="en-US" sz="2100" b="1" dirty="0"/>
              <a:t>Your statutes</a:t>
            </a:r>
            <a:r>
              <a:rPr lang="en-US" sz="2100" dirty="0"/>
              <a:t>; I shall not forget </a:t>
            </a:r>
            <a:r>
              <a:rPr lang="en-US" sz="2100" b="1" dirty="0"/>
              <a:t>Your word</a:t>
            </a:r>
            <a:r>
              <a:rPr lang="en-US" sz="2100" dirty="0"/>
              <a:t>. </a:t>
            </a:r>
            <a:r>
              <a:rPr lang="en-US" sz="2100" dirty="0" smtClean="0"/>
              <a:t>Deal </a:t>
            </a:r>
            <a:r>
              <a:rPr lang="en-US" sz="2100" dirty="0"/>
              <a:t>bountifully with Your servant, That I may live and </a:t>
            </a:r>
            <a:r>
              <a:rPr lang="en-US" sz="2100" b="1" dirty="0"/>
              <a:t>keep Your word</a:t>
            </a:r>
            <a:r>
              <a:rPr lang="en-US" sz="2100" dirty="0"/>
              <a:t>. Open my eyes, that I may behold Wonderful things from </a:t>
            </a:r>
            <a:r>
              <a:rPr lang="en-US" sz="2100" b="1" dirty="0"/>
              <a:t>Your law. </a:t>
            </a:r>
            <a:r>
              <a:rPr lang="en-US" sz="2100" dirty="0"/>
              <a:t>I am a stranger in the earth; Do not hide </a:t>
            </a:r>
            <a:r>
              <a:rPr lang="en-US" sz="2100" b="1" dirty="0"/>
              <a:t>Your commandments </a:t>
            </a:r>
            <a:r>
              <a:rPr lang="en-US" sz="2100" dirty="0"/>
              <a:t>from me. My soul is crushed with longing After </a:t>
            </a:r>
            <a:r>
              <a:rPr lang="en-US" sz="2100" b="1" dirty="0"/>
              <a:t>Your ordinances </a:t>
            </a:r>
            <a:r>
              <a:rPr lang="en-US" sz="2100" dirty="0"/>
              <a:t>at all times. </a:t>
            </a:r>
          </a:p>
          <a:p>
            <a:endParaRPr lang="x-none" sz="2100"/>
          </a:p>
        </p:txBody>
      </p:sp>
      <p:sp>
        <p:nvSpPr>
          <p:cNvPr id="3" name="Slide Number Placeholder 2"/>
          <p:cNvSpPr>
            <a:spLocks noGrp="1"/>
          </p:cNvSpPr>
          <p:nvPr>
            <p:ph type="sldNum" sz="quarter" idx="12"/>
          </p:nvPr>
        </p:nvSpPr>
        <p:spPr/>
        <p:txBody>
          <a:bodyPr/>
          <a:lstStyle/>
          <a:p>
            <a:fld id="{2F7642C8-2E4A-43F3-863B-E99AFCAAD146}" type="slidenum">
              <a:rPr lang="en-US" smtClean="0"/>
              <a:t>13</a:t>
            </a:fld>
            <a:endParaRPr lang="en-US"/>
          </a:p>
        </p:txBody>
      </p:sp>
    </p:spTree>
    <p:extLst>
      <p:ext uri="{BB962C8B-B14F-4D97-AF65-F5344CB8AC3E}">
        <p14:creationId xmlns:p14="http://schemas.microsoft.com/office/powerpoint/2010/main" val="2662473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F7642C8-2E4A-43F3-863B-E99AFCAAD146}" type="slidenum">
              <a:rPr lang="en-US" smtClean="0"/>
              <a:t>14</a:t>
            </a:fld>
            <a:endParaRPr lang="en-US"/>
          </a:p>
        </p:txBody>
      </p:sp>
      <p:sp>
        <p:nvSpPr>
          <p:cNvPr id="3" name="Rectangle 2"/>
          <p:cNvSpPr/>
          <p:nvPr/>
        </p:nvSpPr>
        <p:spPr>
          <a:xfrm>
            <a:off x="228600" y="228600"/>
            <a:ext cx="8534400" cy="3416320"/>
          </a:xfrm>
          <a:prstGeom prst="rect">
            <a:avLst/>
          </a:prstGeom>
        </p:spPr>
        <p:txBody>
          <a:bodyPr wrap="square">
            <a:spAutoFit/>
          </a:bodyPr>
          <a:lstStyle/>
          <a:p>
            <a:r>
              <a:rPr lang="en-US" sz="2200" b="1" dirty="0"/>
              <a:t>For as many as are of the works of the Law are under a curse; for it is written, "CURSED IS EVERYONE WHO DOES NOT ABIDE BY ALL THINGS WRITTEN IN THE BOOK OF THE LAW, TO PERFORM THEM." Now that no one is justified by the Law before God is evident; for, "THE RIGHTEOUS MAN SHALL LIVE BY FAITH." However, the Law is not of faith; on the contrary, "HE WHO PRACTICES THEM SHALL LIVE BY THEM." Christ redeemed us from the curse of the Law, having become a curse for us--for it is written, "CURSED IS EVERYONE WHO HANGS ON A TREE"-- </a:t>
            </a:r>
          </a:p>
          <a:p>
            <a:r>
              <a:rPr lang="en-US" sz="2200" b="1" dirty="0"/>
              <a:t>(Gal 3:10-13 NASB)</a:t>
            </a:r>
          </a:p>
          <a:p>
            <a:endParaRPr lang="x-none"/>
          </a:p>
        </p:txBody>
      </p:sp>
      <p:sp>
        <p:nvSpPr>
          <p:cNvPr id="4" name="TextBox 3"/>
          <p:cNvSpPr txBox="1"/>
          <p:nvPr/>
        </p:nvSpPr>
        <p:spPr>
          <a:xfrm flipH="1">
            <a:off x="264459" y="3635954"/>
            <a:ext cx="8557766" cy="1384995"/>
          </a:xfrm>
          <a:prstGeom prst="rect">
            <a:avLst/>
          </a:prstGeom>
          <a:noFill/>
        </p:spPr>
        <p:txBody>
          <a:bodyPr wrap="square" rtlCol="0">
            <a:spAutoFit/>
          </a:bodyPr>
          <a:lstStyle/>
          <a:p>
            <a:r>
              <a:rPr lang="en-US" sz="2200" b="1" dirty="0"/>
              <a:t>"Do not think that I came to abolish the Law or the Prophets; I did not come to abolish but to fulfill. </a:t>
            </a:r>
          </a:p>
          <a:p>
            <a:r>
              <a:rPr lang="en-US" sz="2200" b="1" dirty="0"/>
              <a:t>(Mat 5:17 NASB)</a:t>
            </a:r>
          </a:p>
          <a:p>
            <a:endParaRPr lang="x-none"/>
          </a:p>
        </p:txBody>
      </p:sp>
      <p:sp>
        <p:nvSpPr>
          <p:cNvPr id="5" name="TextBox 4"/>
          <p:cNvSpPr txBox="1"/>
          <p:nvPr/>
        </p:nvSpPr>
        <p:spPr>
          <a:xfrm>
            <a:off x="298028" y="5257800"/>
            <a:ext cx="8437263" cy="1046440"/>
          </a:xfrm>
          <a:prstGeom prst="rect">
            <a:avLst/>
          </a:prstGeom>
          <a:noFill/>
        </p:spPr>
        <p:txBody>
          <a:bodyPr wrap="square" rtlCol="0">
            <a:spAutoFit/>
          </a:bodyPr>
          <a:lstStyle/>
          <a:p>
            <a:r>
              <a:rPr lang="en-US" sz="2200" b="1" dirty="0"/>
              <a:t>Do we then nullify the Law through faith? May it never be! On the contrary, we establish the Law. </a:t>
            </a:r>
          </a:p>
          <a:p>
            <a:r>
              <a:rPr lang="en-US" dirty="0"/>
              <a:t>(Rom 3:31 NASB</a:t>
            </a:r>
            <a:r>
              <a:rPr lang="en-US" dirty="0" smtClean="0"/>
              <a:t>)</a:t>
            </a:r>
            <a:endParaRPr lang="en-US" dirty="0"/>
          </a:p>
        </p:txBody>
      </p:sp>
    </p:spTree>
    <p:extLst>
      <p:ext uri="{BB962C8B-B14F-4D97-AF65-F5344CB8AC3E}">
        <p14:creationId xmlns:p14="http://schemas.microsoft.com/office/powerpoint/2010/main" val="283699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F7642C8-2E4A-43F3-863B-E99AFCAAD146}" type="slidenum">
              <a:rPr lang="en-US" smtClean="0"/>
              <a:t>15</a:t>
            </a:fld>
            <a:endParaRPr lang="en-US"/>
          </a:p>
        </p:txBody>
      </p:sp>
      <p:grpSp>
        <p:nvGrpSpPr>
          <p:cNvPr id="3" name="Group 2"/>
          <p:cNvGrpSpPr/>
          <p:nvPr/>
        </p:nvGrpSpPr>
        <p:grpSpPr>
          <a:xfrm>
            <a:off x="1731362" y="2739487"/>
            <a:ext cx="4413250" cy="2059305"/>
            <a:chOff x="0" y="0"/>
            <a:chExt cx="4413250" cy="2059682"/>
          </a:xfrm>
        </p:grpSpPr>
        <p:sp>
          <p:nvSpPr>
            <p:cNvPr id="4" name="AutoShape 6"/>
            <p:cNvSpPr>
              <a:spLocks noChangeArrowheads="1"/>
            </p:cNvSpPr>
            <p:nvPr/>
          </p:nvSpPr>
          <p:spPr bwMode="auto">
            <a:xfrm rot="10800000">
              <a:off x="0" y="79855"/>
              <a:ext cx="4413250" cy="1979827"/>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500 w 21600"/>
                <a:gd name="T13" fmla="*/ 4505 h 21600"/>
                <a:gd name="T14" fmla="*/ 17100 w 21600"/>
                <a:gd name="T15" fmla="*/ 1710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FF"/>
            </a:solidFill>
            <a:ln w="9525">
              <a:solidFill>
                <a:srgbClr val="000000"/>
              </a:solidFill>
              <a:miter lim="800000"/>
              <a:headEnd/>
              <a:tailEnd/>
            </a:ln>
          </p:spPr>
          <p:txBody>
            <a:bodyPr/>
            <a:lstStyle/>
            <a:p>
              <a:endParaRPr lang="en-US"/>
            </a:p>
          </p:txBody>
        </p:sp>
        <p:sp>
          <p:nvSpPr>
            <p:cNvPr id="5" name="Text Box 13"/>
            <p:cNvSpPr txBox="1">
              <a:spLocks noChangeArrowheads="1"/>
            </p:cNvSpPr>
            <p:nvPr/>
          </p:nvSpPr>
          <p:spPr bwMode="auto">
            <a:xfrm>
              <a:off x="1101805" y="0"/>
              <a:ext cx="2209800" cy="365125"/>
            </a:xfrm>
            <a:prstGeom prst="rect">
              <a:avLst/>
            </a:prstGeom>
            <a:solidFill>
              <a:srgbClr val="FFFFFF"/>
            </a:solidFill>
            <a:ln w="9525">
              <a:solidFill>
                <a:srgbClr val="000000"/>
              </a:solidFill>
              <a:miter lim="800000"/>
              <a:headEnd/>
              <a:tailEnd/>
            </a:ln>
          </p:spPr>
          <p:txBody>
            <a:bodyPr/>
            <a:lstStyle/>
            <a:p>
              <a:pPr marL="0" marR="0" algn="ctr">
                <a:spcBef>
                  <a:spcPts val="0"/>
                </a:spcBef>
                <a:spcAft>
                  <a:spcPts val="0"/>
                </a:spcAft>
              </a:pPr>
              <a:r>
                <a:rPr lang="en-US" sz="2400" b="1" kern="1200">
                  <a:solidFill>
                    <a:srgbClr val="000000"/>
                  </a:solidFill>
                  <a:effectLst/>
                  <a:latin typeface="Calibri"/>
                  <a:ea typeface="Times New Roman"/>
                  <a:cs typeface="Times New Roman"/>
                </a:rPr>
                <a:t>BELIEF</a:t>
              </a:r>
              <a:endParaRPr lang="en-US" sz="1200">
                <a:effectLst/>
                <a:latin typeface="Times New Roman"/>
                <a:ea typeface="Times New Roman"/>
              </a:endParaRPr>
            </a:p>
          </p:txBody>
        </p:sp>
        <p:sp>
          <p:nvSpPr>
            <p:cNvPr id="6" name="TextBox 1"/>
            <p:cNvSpPr txBox="1">
              <a:spLocks noChangeArrowheads="1"/>
            </p:cNvSpPr>
            <p:nvPr/>
          </p:nvSpPr>
          <p:spPr bwMode="auto">
            <a:xfrm>
              <a:off x="965280" y="371756"/>
              <a:ext cx="2482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algn="ctr">
                <a:spcBef>
                  <a:spcPts val="0"/>
                </a:spcBef>
                <a:spcAft>
                  <a:spcPts val="0"/>
                </a:spcAft>
              </a:pPr>
              <a:r>
                <a:rPr lang="en-US" sz="1800" b="1" kern="1200" dirty="0">
                  <a:solidFill>
                    <a:srgbClr val="000000"/>
                  </a:solidFill>
                  <a:effectLst/>
                  <a:latin typeface="Calibri"/>
                  <a:ea typeface="Times New Roman"/>
                  <a:cs typeface="Times New Roman"/>
                </a:rPr>
                <a:t>TRUTH</a:t>
              </a:r>
              <a:r>
                <a:rPr lang="en-US" sz="1800" kern="1200" dirty="0">
                  <a:solidFill>
                    <a:srgbClr val="000000"/>
                  </a:solidFill>
                  <a:effectLst/>
                  <a:latin typeface="Calibri"/>
                  <a:ea typeface="Times New Roman"/>
                  <a:cs typeface="Times New Roman"/>
                </a:rPr>
                <a:t>  in  Thought:</a:t>
              </a:r>
              <a:endParaRPr lang="en-US" sz="1200" dirty="0">
                <a:effectLst/>
                <a:latin typeface="Times New Roman"/>
                <a:ea typeface="Times New Roman"/>
              </a:endParaRPr>
            </a:p>
            <a:p>
              <a:pPr marL="0" marR="0" algn="ctr">
                <a:spcBef>
                  <a:spcPts val="0"/>
                </a:spcBef>
                <a:spcAft>
                  <a:spcPts val="0"/>
                </a:spcAft>
              </a:pPr>
              <a:r>
                <a:rPr lang="en-US" sz="1800" kern="1200" dirty="0">
                  <a:solidFill>
                    <a:srgbClr val="000000"/>
                  </a:solidFill>
                  <a:effectLst/>
                  <a:latin typeface="Calibri"/>
                  <a:ea typeface="Times New Roman"/>
                  <a:cs typeface="Times New Roman"/>
                </a:rPr>
                <a:t>Values   Ethics</a:t>
              </a:r>
              <a:endParaRPr lang="en-US" sz="1200" dirty="0">
                <a:effectLst/>
                <a:latin typeface="Times New Roman"/>
                <a:ea typeface="Times New Roman"/>
              </a:endParaRPr>
            </a:p>
          </p:txBody>
        </p:sp>
        <p:sp>
          <p:nvSpPr>
            <p:cNvPr id="7" name="TextBox 1"/>
            <p:cNvSpPr txBox="1">
              <a:spLocks noChangeArrowheads="1"/>
            </p:cNvSpPr>
            <p:nvPr/>
          </p:nvSpPr>
          <p:spPr bwMode="auto">
            <a:xfrm>
              <a:off x="1168481" y="1040592"/>
              <a:ext cx="25434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a:spcBef>
                  <a:spcPts val="0"/>
                </a:spcBef>
                <a:spcAft>
                  <a:spcPts val="0"/>
                </a:spcAft>
              </a:pPr>
              <a:r>
                <a:rPr lang="en-US" sz="1800" b="1" kern="1200">
                  <a:solidFill>
                    <a:srgbClr val="000000"/>
                  </a:solidFill>
                  <a:effectLst/>
                  <a:latin typeface="Calibri"/>
                  <a:ea typeface="Times New Roman"/>
                  <a:cs typeface="Times New Roman"/>
                </a:rPr>
                <a:t>       EXPERIENCE</a:t>
              </a:r>
              <a:endParaRPr lang="en-US" sz="1200">
                <a:effectLst/>
                <a:latin typeface="Times New Roman"/>
                <a:ea typeface="Times New Roman"/>
              </a:endParaRPr>
            </a:p>
            <a:p>
              <a:pPr marL="0" marR="0">
                <a:spcBef>
                  <a:spcPts val="0"/>
                </a:spcBef>
                <a:spcAft>
                  <a:spcPts val="0"/>
                </a:spcAft>
              </a:pPr>
              <a:r>
                <a:rPr lang="en-US" sz="1800" b="1" kern="1200">
                  <a:solidFill>
                    <a:srgbClr val="000000"/>
                  </a:solidFill>
                  <a:effectLst/>
                  <a:latin typeface="Calibri"/>
                  <a:ea typeface="Times New Roman"/>
                  <a:cs typeface="Times New Roman"/>
                </a:rPr>
                <a:t>FEELING – EMOTION</a:t>
              </a:r>
              <a:endParaRPr lang="en-US" sz="1200">
                <a:effectLst/>
                <a:latin typeface="Times New Roman"/>
                <a:ea typeface="Times New Roman"/>
              </a:endParaRPr>
            </a:p>
          </p:txBody>
        </p:sp>
      </p:grpSp>
      <p:grpSp>
        <p:nvGrpSpPr>
          <p:cNvPr id="8" name="Group 7"/>
          <p:cNvGrpSpPr/>
          <p:nvPr/>
        </p:nvGrpSpPr>
        <p:grpSpPr>
          <a:xfrm>
            <a:off x="2615831" y="228600"/>
            <a:ext cx="2482215" cy="2436495"/>
            <a:chOff x="0" y="0"/>
            <a:chExt cx="2482453" cy="2436711"/>
          </a:xfrm>
        </p:grpSpPr>
        <p:sp>
          <p:nvSpPr>
            <p:cNvPr id="9" name="AutoShape 5"/>
            <p:cNvSpPr>
              <a:spLocks noChangeArrowheads="1"/>
            </p:cNvSpPr>
            <p:nvPr/>
          </p:nvSpPr>
          <p:spPr bwMode="auto">
            <a:xfrm>
              <a:off x="0" y="0"/>
              <a:ext cx="2482453" cy="2436711"/>
            </a:xfrm>
            <a:prstGeom prst="triangle">
              <a:avLst>
                <a:gd name="adj" fmla="val 50000"/>
              </a:avLst>
            </a:prstGeom>
            <a:solidFill>
              <a:srgbClr val="FFFFFF"/>
            </a:solidFill>
            <a:ln w="9525">
              <a:solidFill>
                <a:srgbClr val="000000"/>
              </a:solidFill>
              <a:miter lim="800000"/>
              <a:headEnd/>
              <a:tailEnd/>
            </a:ln>
          </p:spPr>
          <p:txBody>
            <a:bodyPr/>
            <a:lstStyle/>
            <a:p>
              <a:endParaRPr lang="en-US"/>
            </a:p>
          </p:txBody>
        </p:sp>
        <p:sp>
          <p:nvSpPr>
            <p:cNvPr id="10" name="Text Box 13"/>
            <p:cNvSpPr txBox="1">
              <a:spLocks noChangeArrowheads="1"/>
            </p:cNvSpPr>
            <p:nvPr/>
          </p:nvSpPr>
          <p:spPr bwMode="auto">
            <a:xfrm>
              <a:off x="388363" y="477232"/>
              <a:ext cx="1857375" cy="403225"/>
            </a:xfrm>
            <a:prstGeom prst="rect">
              <a:avLst/>
            </a:prstGeom>
            <a:solidFill>
              <a:srgbClr val="FFFFFF"/>
            </a:solidFill>
            <a:ln w="9525">
              <a:solidFill>
                <a:srgbClr val="000000"/>
              </a:solidFill>
              <a:miter lim="800000"/>
              <a:headEnd/>
              <a:tailEnd/>
            </a:ln>
          </p:spPr>
          <p:txBody>
            <a:bodyPr/>
            <a:lstStyle/>
            <a:p>
              <a:pPr marL="0" marR="0" algn="ctr">
                <a:spcBef>
                  <a:spcPts val="0"/>
                </a:spcBef>
                <a:spcAft>
                  <a:spcPts val="0"/>
                </a:spcAft>
              </a:pPr>
              <a:r>
                <a:rPr lang="en-US" sz="2400" b="1" kern="1200">
                  <a:solidFill>
                    <a:srgbClr val="000000"/>
                  </a:solidFill>
                  <a:effectLst/>
                  <a:latin typeface="Calibri"/>
                  <a:ea typeface="Times New Roman"/>
                  <a:cs typeface="Times New Roman"/>
                </a:rPr>
                <a:t>BEHAVIOR</a:t>
              </a:r>
              <a:endParaRPr lang="en-US" sz="1200">
                <a:effectLst/>
                <a:latin typeface="Times New Roman"/>
                <a:ea typeface="Times New Roman"/>
              </a:endParaRPr>
            </a:p>
          </p:txBody>
        </p:sp>
        <p:sp>
          <p:nvSpPr>
            <p:cNvPr id="11" name="TextBox 2"/>
            <p:cNvSpPr txBox="1">
              <a:spLocks noChangeArrowheads="1"/>
            </p:cNvSpPr>
            <p:nvPr/>
          </p:nvSpPr>
          <p:spPr bwMode="auto">
            <a:xfrm>
              <a:off x="631627" y="900628"/>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algn="ctr">
                <a:spcBef>
                  <a:spcPts val="0"/>
                </a:spcBef>
                <a:spcAft>
                  <a:spcPts val="0"/>
                </a:spcAft>
              </a:pPr>
              <a:r>
                <a:rPr lang="en-US" sz="1800" b="1" kern="1200">
                  <a:solidFill>
                    <a:srgbClr val="000000"/>
                  </a:solidFill>
                  <a:effectLst/>
                  <a:latin typeface="Calibri"/>
                  <a:ea typeface="Times New Roman"/>
                  <a:cs typeface="Times New Roman"/>
                </a:rPr>
                <a:t>TRUTH</a:t>
              </a:r>
              <a:r>
                <a:rPr lang="en-US" sz="1800" kern="1200">
                  <a:solidFill>
                    <a:srgbClr val="000000"/>
                  </a:solidFill>
                  <a:effectLst/>
                  <a:latin typeface="Calibri"/>
                  <a:ea typeface="Times New Roman"/>
                  <a:cs typeface="Times New Roman"/>
                </a:rPr>
                <a:t> in</a:t>
              </a:r>
              <a:endParaRPr lang="en-US" sz="1200">
                <a:effectLst/>
                <a:latin typeface="Times New Roman"/>
                <a:ea typeface="Times New Roman"/>
              </a:endParaRPr>
            </a:p>
            <a:p>
              <a:pPr marL="0" marR="0" algn="ctr">
                <a:spcBef>
                  <a:spcPts val="0"/>
                </a:spcBef>
                <a:spcAft>
                  <a:spcPts val="0"/>
                </a:spcAft>
              </a:pPr>
              <a:r>
                <a:rPr lang="en-US" sz="1800" kern="1200">
                  <a:solidFill>
                    <a:srgbClr val="000000"/>
                  </a:solidFill>
                  <a:effectLst/>
                  <a:latin typeface="Calibri"/>
                  <a:ea typeface="Times New Roman"/>
                  <a:cs typeface="Times New Roman"/>
                </a:rPr>
                <a:t>Practice</a:t>
              </a:r>
              <a:endParaRPr lang="en-US" sz="1200">
                <a:effectLst/>
                <a:latin typeface="Times New Roman"/>
                <a:ea typeface="Times New Roman"/>
              </a:endParaRPr>
            </a:p>
          </p:txBody>
        </p:sp>
        <p:sp>
          <p:nvSpPr>
            <p:cNvPr id="12" name="TextBox 1"/>
            <p:cNvSpPr txBox="1">
              <a:spLocks noChangeArrowheads="1"/>
            </p:cNvSpPr>
            <p:nvPr/>
          </p:nvSpPr>
          <p:spPr bwMode="auto">
            <a:xfrm>
              <a:off x="680933" y="1637695"/>
              <a:ext cx="1282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a:spcBef>
                  <a:spcPts val="0"/>
                </a:spcBef>
                <a:spcAft>
                  <a:spcPts val="0"/>
                </a:spcAft>
              </a:pPr>
              <a:r>
                <a:rPr lang="en-US" sz="1600" b="1" kern="1200">
                  <a:solidFill>
                    <a:srgbClr val="000000"/>
                  </a:solidFill>
                  <a:effectLst/>
                  <a:latin typeface="Calibri"/>
                  <a:ea typeface="Times New Roman"/>
                  <a:cs typeface="Times New Roman"/>
                </a:rPr>
                <a:t>CHOICES</a:t>
              </a:r>
              <a:endParaRPr lang="en-US" sz="1200">
                <a:effectLst/>
                <a:latin typeface="Times New Roman"/>
                <a:ea typeface="Times New Roman"/>
              </a:endParaRPr>
            </a:p>
          </p:txBody>
        </p:sp>
      </p:grpSp>
      <p:grpSp>
        <p:nvGrpSpPr>
          <p:cNvPr id="13" name="Group 12"/>
          <p:cNvGrpSpPr/>
          <p:nvPr/>
        </p:nvGrpSpPr>
        <p:grpSpPr>
          <a:xfrm>
            <a:off x="180374" y="4879475"/>
            <a:ext cx="7515225" cy="1825625"/>
            <a:chOff x="0" y="0"/>
            <a:chExt cx="8826500" cy="1825841"/>
          </a:xfrm>
        </p:grpSpPr>
        <p:sp>
          <p:nvSpPr>
            <p:cNvPr id="14" name="AutoShape 7"/>
            <p:cNvSpPr>
              <a:spLocks noChangeArrowheads="1"/>
            </p:cNvSpPr>
            <p:nvPr/>
          </p:nvSpPr>
          <p:spPr bwMode="auto">
            <a:xfrm rot="10800000">
              <a:off x="0" y="0"/>
              <a:ext cx="8826500" cy="1825841"/>
            </a:xfrm>
            <a:custGeom>
              <a:avLst/>
              <a:gdLst>
                <a:gd name="T0" fmla="*/ 232 w 21600"/>
                <a:gd name="T1" fmla="*/ 0 h 21600"/>
                <a:gd name="T2" fmla="*/ 133 w 21600"/>
                <a:gd name="T3" fmla="*/ 0 h 21600"/>
                <a:gd name="T4" fmla="*/ 33 w 21600"/>
                <a:gd name="T5" fmla="*/ 0 h 21600"/>
                <a:gd name="T6" fmla="*/ 133 w 21600"/>
                <a:gd name="T7" fmla="*/ 0 h 21600"/>
                <a:gd name="T8" fmla="*/ 0 60000 65536"/>
                <a:gd name="T9" fmla="*/ 0 60000 65536"/>
                <a:gd name="T10" fmla="*/ 0 60000 65536"/>
                <a:gd name="T11" fmla="*/ 0 60000 65536"/>
                <a:gd name="T12" fmla="*/ 4500 w 21600"/>
                <a:gd name="T13" fmla="*/ 4504 h 21600"/>
                <a:gd name="T14" fmla="*/ 17100 w 21600"/>
                <a:gd name="T15" fmla="*/ 1709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en-US"/>
            </a:p>
          </p:txBody>
        </p:sp>
        <p:sp>
          <p:nvSpPr>
            <p:cNvPr id="15" name="Text Box 9"/>
            <p:cNvSpPr txBox="1">
              <a:spLocks noChangeArrowheads="1"/>
            </p:cNvSpPr>
            <p:nvPr/>
          </p:nvSpPr>
          <p:spPr bwMode="auto">
            <a:xfrm>
              <a:off x="3080499" y="0"/>
              <a:ext cx="2895600" cy="438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pPr marL="0" marR="0" algn="ctr">
                <a:spcBef>
                  <a:spcPts val="0"/>
                </a:spcBef>
                <a:spcAft>
                  <a:spcPts val="0"/>
                </a:spcAft>
              </a:pPr>
              <a:r>
                <a:rPr lang="en-US" sz="2400" b="1" kern="1200" dirty="0">
                  <a:solidFill>
                    <a:srgbClr val="000000"/>
                  </a:solidFill>
                  <a:effectLst/>
                  <a:latin typeface="Calibri"/>
                  <a:ea typeface="Times New Roman"/>
                  <a:cs typeface="Times New Roman"/>
                </a:rPr>
                <a:t>TRUTH</a:t>
              </a:r>
              <a:endParaRPr lang="en-US" sz="1200" dirty="0">
                <a:effectLst/>
                <a:latin typeface="Times New Roman"/>
                <a:ea typeface="Times New Roman"/>
              </a:endParaRPr>
            </a:p>
          </p:txBody>
        </p:sp>
        <p:sp>
          <p:nvSpPr>
            <p:cNvPr id="16" name="Text Box 10"/>
            <p:cNvSpPr txBox="1">
              <a:spLocks noChangeArrowheads="1"/>
            </p:cNvSpPr>
            <p:nvPr/>
          </p:nvSpPr>
          <p:spPr bwMode="auto">
            <a:xfrm>
              <a:off x="3096374" y="536791"/>
              <a:ext cx="2897187" cy="57785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ctr">
                <a:spcBef>
                  <a:spcPts val="0"/>
                </a:spcBef>
                <a:spcAft>
                  <a:spcPts val="0"/>
                </a:spcAft>
              </a:pPr>
              <a:r>
                <a:rPr lang="en-US" sz="1800" kern="1200" dirty="0">
                  <a:solidFill>
                    <a:srgbClr val="000000"/>
                  </a:solidFill>
                  <a:effectLst/>
                  <a:latin typeface="Calibri"/>
                  <a:ea typeface="Times New Roman"/>
                  <a:cs typeface="Times New Roman"/>
                </a:rPr>
                <a:t>No Ambiguity</a:t>
              </a:r>
              <a:endParaRPr lang="en-US" sz="1200" dirty="0">
                <a:effectLst/>
                <a:latin typeface="Times New Roman"/>
                <a:ea typeface="Times New Roman"/>
              </a:endParaRPr>
            </a:p>
            <a:p>
              <a:pPr marL="0" marR="0" algn="ctr">
                <a:spcBef>
                  <a:spcPts val="0"/>
                </a:spcBef>
                <a:spcAft>
                  <a:spcPts val="0"/>
                </a:spcAft>
              </a:pPr>
              <a:r>
                <a:rPr lang="en-US" sz="1800" b="1" kern="1200" dirty="0">
                  <a:solidFill>
                    <a:srgbClr val="000000"/>
                  </a:solidFill>
                  <a:effectLst/>
                  <a:latin typeface="Calibri"/>
                  <a:ea typeface="Times New Roman"/>
                  <a:cs typeface="Times New Roman"/>
                </a:rPr>
                <a:t> LOGIC</a:t>
              </a:r>
              <a:r>
                <a:rPr lang="en-US" sz="1800" kern="1200" dirty="0">
                  <a:solidFill>
                    <a:srgbClr val="000000"/>
                  </a:solidFill>
                  <a:effectLst/>
                  <a:latin typeface="Calibri"/>
                  <a:ea typeface="Times New Roman"/>
                  <a:cs typeface="Times New Roman"/>
                </a:rPr>
                <a:t>  </a:t>
              </a:r>
              <a:endParaRPr lang="en-US" sz="1200" dirty="0">
                <a:effectLst/>
                <a:latin typeface="Times New Roman"/>
                <a:ea typeface="Times New Roman"/>
              </a:endParaRPr>
            </a:p>
          </p:txBody>
        </p:sp>
      </p:grpSp>
      <p:sp>
        <p:nvSpPr>
          <p:cNvPr id="17"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78078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F7642C8-2E4A-43F3-863B-E99AFCAAD146}" type="slidenum">
              <a:rPr lang="en-US" smtClean="0"/>
              <a:t>16</a:t>
            </a:fld>
            <a:endParaRPr lang="en-US"/>
          </a:p>
        </p:txBody>
      </p:sp>
      <p:sp>
        <p:nvSpPr>
          <p:cNvPr id="3" name="TextBox 2"/>
          <p:cNvSpPr txBox="1"/>
          <p:nvPr/>
        </p:nvSpPr>
        <p:spPr>
          <a:xfrm>
            <a:off x="838200" y="1143000"/>
            <a:ext cx="7673228" cy="1107996"/>
          </a:xfrm>
          <a:prstGeom prst="rect">
            <a:avLst/>
          </a:prstGeom>
          <a:noFill/>
        </p:spPr>
        <p:txBody>
          <a:bodyPr wrap="square" rtlCol="0">
            <a:spAutoFit/>
          </a:bodyPr>
          <a:lstStyle/>
          <a:p>
            <a:r>
              <a:rPr lang="en-US" sz="2200" b="1" dirty="0"/>
              <a:t>Oh, the depth of the riches both of the wisdom and knowledge of God! How unsearchable are His judgments and unfathomable His ways! </a:t>
            </a:r>
            <a:r>
              <a:rPr lang="en-US" dirty="0" smtClean="0"/>
              <a:t>(</a:t>
            </a:r>
            <a:r>
              <a:rPr lang="en-US" dirty="0"/>
              <a:t>Rom 11:33 NASB</a:t>
            </a:r>
            <a:r>
              <a:rPr lang="en-US" dirty="0" smtClean="0"/>
              <a:t>)</a:t>
            </a:r>
            <a:endParaRPr lang="x-none"/>
          </a:p>
        </p:txBody>
      </p:sp>
      <p:sp>
        <p:nvSpPr>
          <p:cNvPr id="4" name="Text Box 9"/>
          <p:cNvSpPr txBox="1">
            <a:spLocks noChangeArrowheads="1"/>
          </p:cNvSpPr>
          <p:nvPr/>
        </p:nvSpPr>
        <p:spPr bwMode="auto">
          <a:xfrm>
            <a:off x="3200400" y="323902"/>
            <a:ext cx="2465426" cy="4380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pPr marL="0" marR="0" algn="ctr">
              <a:spcBef>
                <a:spcPts val="0"/>
              </a:spcBef>
              <a:spcAft>
                <a:spcPts val="0"/>
              </a:spcAft>
            </a:pPr>
            <a:r>
              <a:rPr lang="en-US" sz="2400" b="1" kern="1200" dirty="0">
                <a:solidFill>
                  <a:srgbClr val="000000"/>
                </a:solidFill>
                <a:effectLst/>
                <a:latin typeface="Calibri"/>
                <a:ea typeface="Times New Roman"/>
                <a:cs typeface="Times New Roman"/>
              </a:rPr>
              <a:t>TRUTH</a:t>
            </a:r>
            <a:endParaRPr lang="en-US" sz="1200" dirty="0">
              <a:effectLst/>
              <a:latin typeface="Times New Roman"/>
              <a:ea typeface="Times New Roman"/>
            </a:endParaRPr>
          </a:p>
        </p:txBody>
      </p:sp>
      <p:sp>
        <p:nvSpPr>
          <p:cNvPr id="5" name="TextBox 4"/>
          <p:cNvSpPr txBox="1"/>
          <p:nvPr/>
        </p:nvSpPr>
        <p:spPr>
          <a:xfrm>
            <a:off x="762000" y="2527995"/>
            <a:ext cx="7749428" cy="2400657"/>
          </a:xfrm>
          <a:prstGeom prst="rect">
            <a:avLst/>
          </a:prstGeom>
          <a:noFill/>
        </p:spPr>
        <p:txBody>
          <a:bodyPr wrap="square" rtlCol="0">
            <a:spAutoFit/>
          </a:bodyPr>
          <a:lstStyle/>
          <a:p>
            <a:r>
              <a:rPr lang="en-US" sz="2200" b="1" dirty="0"/>
              <a:t>so that Christ may dwell in your hearts through faith; and that you, being rooted and grounded in love, may be able to comprehend with all the saints what is the</a:t>
            </a:r>
            <a:r>
              <a:rPr lang="en-US" sz="2200" b="1" u="sng" dirty="0"/>
              <a:t> breadth and length and height and depth</a:t>
            </a:r>
            <a:r>
              <a:rPr lang="en-US" sz="2200" b="1" dirty="0"/>
              <a:t>, and to know the love of Christ which surpasses knowledge, that you may be filled up to all the fullness of God. </a:t>
            </a:r>
            <a:r>
              <a:rPr lang="en-US" dirty="0" smtClean="0"/>
              <a:t>(</a:t>
            </a:r>
            <a:r>
              <a:rPr lang="en-US" dirty="0" err="1"/>
              <a:t>Eph</a:t>
            </a:r>
            <a:r>
              <a:rPr lang="en-US" dirty="0"/>
              <a:t> 3:17-19 NASB)</a:t>
            </a:r>
          </a:p>
          <a:p>
            <a:endParaRPr lang="x-none"/>
          </a:p>
        </p:txBody>
      </p:sp>
      <p:sp>
        <p:nvSpPr>
          <p:cNvPr id="6" name="TextBox 5"/>
          <p:cNvSpPr txBox="1"/>
          <p:nvPr/>
        </p:nvSpPr>
        <p:spPr>
          <a:xfrm>
            <a:off x="838200" y="5181600"/>
            <a:ext cx="7543800" cy="1107996"/>
          </a:xfrm>
          <a:prstGeom prst="rect">
            <a:avLst/>
          </a:prstGeom>
          <a:noFill/>
        </p:spPr>
        <p:txBody>
          <a:bodyPr wrap="square" rtlCol="0">
            <a:spAutoFit/>
          </a:bodyPr>
          <a:lstStyle/>
          <a:p>
            <a:r>
              <a:rPr lang="en-US" sz="2200" b="1" dirty="0"/>
              <a:t>and that from childhood you have known the </a:t>
            </a:r>
            <a:r>
              <a:rPr lang="en-US" sz="2200" b="1" u="sng" dirty="0"/>
              <a:t>sacred writings </a:t>
            </a:r>
            <a:r>
              <a:rPr lang="en-US" sz="2200" b="1" dirty="0"/>
              <a:t>which are able to give you the wisdom that leads to salvation through faith which is in Christ Jesus</a:t>
            </a:r>
            <a:r>
              <a:rPr lang="en-US" dirty="0"/>
              <a:t>. </a:t>
            </a:r>
            <a:r>
              <a:rPr lang="en-US" dirty="0" smtClean="0"/>
              <a:t>(</a:t>
            </a:r>
            <a:r>
              <a:rPr lang="en-US" dirty="0"/>
              <a:t>2Ti 3:15 NASB</a:t>
            </a:r>
            <a:r>
              <a:rPr lang="en-US" dirty="0" smtClean="0"/>
              <a:t>)</a:t>
            </a:r>
            <a:endParaRPr lang="en-US" dirty="0"/>
          </a:p>
        </p:txBody>
      </p:sp>
    </p:spTree>
    <p:extLst>
      <p:ext uri="{BB962C8B-B14F-4D97-AF65-F5344CB8AC3E}">
        <p14:creationId xmlns:p14="http://schemas.microsoft.com/office/powerpoint/2010/main" val="10277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52400"/>
            <a:ext cx="8636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F7642C8-2E4A-43F3-863B-E99AFCAAD146}" type="slidenum">
              <a:rPr lang="en-US" smtClean="0"/>
              <a:t>17</a:t>
            </a:fld>
            <a:endParaRPr lang="en-US"/>
          </a:p>
        </p:txBody>
      </p:sp>
    </p:spTree>
    <p:extLst>
      <p:ext uri="{BB962C8B-B14F-4D97-AF65-F5344CB8AC3E}">
        <p14:creationId xmlns:p14="http://schemas.microsoft.com/office/powerpoint/2010/main" val="2717432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F7642C8-2E4A-43F3-863B-E99AFCAAD146}" type="slidenum">
              <a:rPr lang="en-US" smtClean="0"/>
              <a:t>18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33350"/>
            <a:ext cx="8791575" cy="658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661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141" y="228600"/>
            <a:ext cx="1371600" cy="369332"/>
          </a:xfrm>
          <a:prstGeom prst="rect">
            <a:avLst/>
          </a:prstGeom>
          <a:noFill/>
        </p:spPr>
        <p:txBody>
          <a:bodyPr wrap="square" rtlCol="0">
            <a:spAutoFit/>
          </a:bodyPr>
          <a:lstStyle/>
          <a:p>
            <a:r>
              <a:rPr lang="en-US" dirty="0" smtClean="0"/>
              <a:t>OT</a:t>
            </a:r>
            <a:endParaRPr lang="en-US" dirty="0"/>
          </a:p>
        </p:txBody>
      </p:sp>
      <p:sp>
        <p:nvSpPr>
          <p:cNvPr id="3" name="TextBox 2"/>
          <p:cNvSpPr txBox="1"/>
          <p:nvPr/>
        </p:nvSpPr>
        <p:spPr>
          <a:xfrm>
            <a:off x="304800" y="597932"/>
            <a:ext cx="4038600" cy="6186309"/>
          </a:xfrm>
          <a:prstGeom prst="rect">
            <a:avLst/>
          </a:prstGeom>
          <a:noFill/>
        </p:spPr>
        <p:txBody>
          <a:bodyPr wrap="square" rtlCol="0">
            <a:spAutoFit/>
          </a:bodyPr>
          <a:lstStyle/>
          <a:p>
            <a:r>
              <a:rPr lang="en-US" dirty="0" smtClean="0"/>
              <a:t>No </a:t>
            </a:r>
            <a:r>
              <a:rPr lang="en-US" dirty="0"/>
              <a:t>other gods before Me.</a:t>
            </a:r>
          </a:p>
          <a:p>
            <a:endParaRPr lang="x-none"/>
          </a:p>
          <a:p>
            <a:r>
              <a:rPr lang="en-US" dirty="0" smtClean="0"/>
              <a:t>"</a:t>
            </a:r>
            <a:r>
              <a:rPr lang="en-US" dirty="0"/>
              <a:t>You shall not make for yourself an idol, </a:t>
            </a:r>
            <a:r>
              <a:rPr lang="en-US" dirty="0" smtClean="0"/>
              <a:t> </a:t>
            </a:r>
          </a:p>
          <a:p>
            <a:endParaRPr lang="x-none"/>
          </a:p>
          <a:p>
            <a:r>
              <a:rPr lang="en-US" dirty="0" smtClean="0"/>
              <a:t> </a:t>
            </a:r>
            <a:r>
              <a:rPr lang="en-US" dirty="0"/>
              <a:t>"You shall not take the name of the LORD your God in </a:t>
            </a:r>
            <a:r>
              <a:rPr lang="en-US" dirty="0" smtClean="0"/>
              <a:t>vain</a:t>
            </a:r>
          </a:p>
          <a:p>
            <a:endParaRPr lang="x-none"/>
          </a:p>
          <a:p>
            <a:r>
              <a:rPr lang="en-US" dirty="0" smtClean="0"/>
              <a:t>"</a:t>
            </a:r>
            <a:r>
              <a:rPr lang="en-US" dirty="0"/>
              <a:t>Remember the </a:t>
            </a:r>
            <a:r>
              <a:rPr lang="en-US" dirty="0" smtClean="0"/>
              <a:t>Sabbath </a:t>
            </a:r>
            <a:r>
              <a:rPr lang="en-US" dirty="0"/>
              <a:t>day, to keep it holy.</a:t>
            </a:r>
          </a:p>
          <a:p>
            <a:endParaRPr lang="x-none"/>
          </a:p>
          <a:p>
            <a:r>
              <a:rPr lang="en-US" dirty="0" smtClean="0"/>
              <a:t>  </a:t>
            </a:r>
            <a:r>
              <a:rPr lang="en-US" dirty="0"/>
              <a:t>"Honor your father and your </a:t>
            </a:r>
            <a:r>
              <a:rPr lang="en-US" dirty="0" smtClean="0"/>
              <a:t>mother</a:t>
            </a:r>
            <a:endParaRPr lang="en-US" dirty="0"/>
          </a:p>
          <a:p>
            <a:endParaRPr lang="x-none"/>
          </a:p>
          <a:p>
            <a:r>
              <a:rPr lang="en-US" dirty="0" smtClean="0"/>
              <a:t>"</a:t>
            </a:r>
            <a:r>
              <a:rPr lang="en-US" dirty="0"/>
              <a:t>You shall not murder.</a:t>
            </a:r>
          </a:p>
          <a:p>
            <a:endParaRPr lang="x-none"/>
          </a:p>
          <a:p>
            <a:r>
              <a:rPr lang="en-US" dirty="0" smtClean="0"/>
              <a:t>"</a:t>
            </a:r>
            <a:r>
              <a:rPr lang="en-US" dirty="0"/>
              <a:t>You shall not commit adultery.</a:t>
            </a:r>
          </a:p>
          <a:p>
            <a:endParaRPr lang="x-none"/>
          </a:p>
          <a:p>
            <a:r>
              <a:rPr lang="en-US" dirty="0" smtClean="0"/>
              <a:t> </a:t>
            </a:r>
            <a:r>
              <a:rPr lang="en-US" dirty="0"/>
              <a:t>"You shall not steal.</a:t>
            </a:r>
          </a:p>
          <a:p>
            <a:endParaRPr lang="x-none"/>
          </a:p>
          <a:p>
            <a:r>
              <a:rPr lang="en-US" dirty="0" smtClean="0"/>
              <a:t>"</a:t>
            </a:r>
            <a:r>
              <a:rPr lang="en-US" dirty="0"/>
              <a:t>You shall not </a:t>
            </a:r>
            <a:r>
              <a:rPr lang="en-US" dirty="0" smtClean="0"/>
              <a:t>lie.</a:t>
            </a:r>
            <a:endParaRPr lang="en-US" dirty="0"/>
          </a:p>
          <a:p>
            <a:endParaRPr lang="x-none"/>
          </a:p>
          <a:p>
            <a:r>
              <a:rPr lang="en-US" dirty="0" smtClean="0"/>
              <a:t> </a:t>
            </a:r>
            <a:r>
              <a:rPr lang="en-US" dirty="0"/>
              <a:t>"You shall not covet </a:t>
            </a:r>
            <a:r>
              <a:rPr lang="en-US" dirty="0" smtClean="0"/>
              <a:t>."</a:t>
            </a:r>
            <a:endParaRPr lang="en-US" dirty="0"/>
          </a:p>
          <a:p>
            <a:endParaRPr lang="x-none"/>
          </a:p>
        </p:txBody>
      </p:sp>
      <p:sp>
        <p:nvSpPr>
          <p:cNvPr id="4" name="TextBox 3"/>
          <p:cNvSpPr txBox="1"/>
          <p:nvPr/>
        </p:nvSpPr>
        <p:spPr>
          <a:xfrm>
            <a:off x="4724400" y="762000"/>
            <a:ext cx="3962400" cy="6186309"/>
          </a:xfrm>
          <a:prstGeom prst="rect">
            <a:avLst/>
          </a:prstGeom>
          <a:noFill/>
        </p:spPr>
        <p:txBody>
          <a:bodyPr wrap="square" rtlCol="0">
            <a:spAutoFit/>
          </a:bodyPr>
          <a:lstStyle/>
          <a:p>
            <a:r>
              <a:rPr lang="en-US" dirty="0"/>
              <a:t>(Mat 22:37 NASB)  And He said to him, " 'YOU SHALL LOVE THE LORD YOUR GOD WITH ALL YOUR HEART, AND WITH ALL YOUR SOUL, AND WITH ALL YOUR MIND.'</a:t>
            </a:r>
          </a:p>
          <a:p>
            <a:endParaRPr lang="x-none"/>
          </a:p>
          <a:p>
            <a:r>
              <a:rPr lang="en-US" dirty="0"/>
              <a:t>(Mat 22:38 NASB)  "This is the great and foremost commandment.</a:t>
            </a:r>
          </a:p>
          <a:p>
            <a:endParaRPr lang="en-US" dirty="0" smtClean="0"/>
          </a:p>
          <a:p>
            <a:endParaRPr lang="en-US" dirty="0"/>
          </a:p>
          <a:p>
            <a:endParaRPr lang="en-US" dirty="0" smtClean="0"/>
          </a:p>
          <a:p>
            <a:endParaRPr lang="en-US" dirty="0"/>
          </a:p>
          <a:p>
            <a:endParaRPr lang="en-US" dirty="0" smtClean="0"/>
          </a:p>
          <a:p>
            <a:endParaRPr lang="x-none"/>
          </a:p>
          <a:p>
            <a:r>
              <a:rPr lang="en-US" dirty="0"/>
              <a:t>(Mat 22:39 NASB)  "The second is like it, 'YOU SHALL LOVE YOUR NEIGHBOR AS YOURSELF.'</a:t>
            </a:r>
          </a:p>
          <a:p>
            <a:endParaRPr lang="x-none"/>
          </a:p>
          <a:p>
            <a:r>
              <a:rPr lang="en-US" dirty="0"/>
              <a:t>(Mat 22:40 NASB)  "On these two commandments depend the whole Law and the Prophets."</a:t>
            </a:r>
          </a:p>
          <a:p>
            <a:endParaRPr lang="x-none"/>
          </a:p>
        </p:txBody>
      </p:sp>
      <p:sp>
        <p:nvSpPr>
          <p:cNvPr id="5" name="TextBox 4"/>
          <p:cNvSpPr txBox="1"/>
          <p:nvPr/>
        </p:nvSpPr>
        <p:spPr>
          <a:xfrm>
            <a:off x="4724400" y="228600"/>
            <a:ext cx="762000" cy="369332"/>
          </a:xfrm>
          <a:prstGeom prst="rect">
            <a:avLst/>
          </a:prstGeom>
          <a:noFill/>
        </p:spPr>
        <p:txBody>
          <a:bodyPr wrap="square" rtlCol="0">
            <a:spAutoFit/>
          </a:bodyPr>
          <a:lstStyle/>
          <a:p>
            <a:r>
              <a:rPr lang="en-US" dirty="0" smtClean="0"/>
              <a:t>NT</a:t>
            </a:r>
            <a:endParaRPr lang="en-US" dirty="0"/>
          </a:p>
        </p:txBody>
      </p:sp>
      <p:sp>
        <p:nvSpPr>
          <p:cNvPr id="7" name="Slide Number Placeholder 6"/>
          <p:cNvSpPr>
            <a:spLocks noGrp="1"/>
          </p:cNvSpPr>
          <p:nvPr>
            <p:ph type="sldNum" sz="quarter" idx="12"/>
          </p:nvPr>
        </p:nvSpPr>
        <p:spPr/>
        <p:txBody>
          <a:bodyPr/>
          <a:lstStyle/>
          <a:p>
            <a:fld id="{2F7642C8-2E4A-43F3-863B-E99AFCAAD146}" type="slidenum">
              <a:rPr lang="en-US" smtClean="0"/>
              <a:t>19</a:t>
            </a:fld>
            <a:endParaRPr lang="en-US"/>
          </a:p>
        </p:txBody>
      </p:sp>
    </p:spTree>
    <p:extLst>
      <p:ext uri="{BB962C8B-B14F-4D97-AF65-F5344CB8AC3E}">
        <p14:creationId xmlns:p14="http://schemas.microsoft.com/office/powerpoint/2010/main" val="2705084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cNvPicPr/>
          <p:nvPr/>
        </p:nvPicPr>
        <p:blipFill>
          <a:blip r:embed="rId2"/>
          <a:stretch>
            <a:fillRect/>
          </a:stretch>
        </p:blipFill>
        <p:spPr>
          <a:xfrm>
            <a:off x="1600201" y="762000"/>
            <a:ext cx="3922712" cy="5029200"/>
          </a:xfrm>
          <a:prstGeom prst="rect">
            <a:avLst/>
          </a:prstGeom>
        </p:spPr>
      </p:pic>
      <p:sp>
        <p:nvSpPr>
          <p:cNvPr id="3" name="Slide Number Placeholder 2"/>
          <p:cNvSpPr>
            <a:spLocks noGrp="1"/>
          </p:cNvSpPr>
          <p:nvPr>
            <p:ph type="sldNum" sz="quarter" idx="12"/>
          </p:nvPr>
        </p:nvSpPr>
        <p:spPr/>
        <p:txBody>
          <a:bodyPr/>
          <a:lstStyle/>
          <a:p>
            <a:fld id="{2F7642C8-2E4A-43F3-863B-E99AFCAAD146}" type="slidenum">
              <a:rPr lang="en-US" smtClean="0"/>
              <a:t>2</a:t>
            </a:fld>
            <a:endParaRPr lang="en-US"/>
          </a:p>
        </p:txBody>
      </p:sp>
    </p:spTree>
    <p:extLst>
      <p:ext uri="{BB962C8B-B14F-4D97-AF65-F5344CB8AC3E}">
        <p14:creationId xmlns:p14="http://schemas.microsoft.com/office/powerpoint/2010/main" val="4173104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141" y="228600"/>
            <a:ext cx="1371600" cy="369332"/>
          </a:xfrm>
          <a:prstGeom prst="rect">
            <a:avLst/>
          </a:prstGeom>
          <a:noFill/>
        </p:spPr>
        <p:txBody>
          <a:bodyPr wrap="square" rtlCol="0">
            <a:spAutoFit/>
          </a:bodyPr>
          <a:lstStyle/>
          <a:p>
            <a:r>
              <a:rPr lang="en-US" dirty="0" smtClean="0"/>
              <a:t>OT</a:t>
            </a:r>
            <a:endParaRPr lang="en-US" dirty="0"/>
          </a:p>
        </p:txBody>
      </p:sp>
      <p:sp>
        <p:nvSpPr>
          <p:cNvPr id="3" name="TextBox 2"/>
          <p:cNvSpPr txBox="1"/>
          <p:nvPr/>
        </p:nvSpPr>
        <p:spPr>
          <a:xfrm>
            <a:off x="304800" y="597932"/>
            <a:ext cx="4038600" cy="6186309"/>
          </a:xfrm>
          <a:prstGeom prst="rect">
            <a:avLst/>
          </a:prstGeom>
          <a:noFill/>
        </p:spPr>
        <p:txBody>
          <a:bodyPr wrap="square" rtlCol="0">
            <a:spAutoFit/>
          </a:bodyPr>
          <a:lstStyle/>
          <a:p>
            <a:r>
              <a:rPr lang="en-US" dirty="0" smtClean="0"/>
              <a:t>No </a:t>
            </a:r>
            <a:r>
              <a:rPr lang="en-US" dirty="0"/>
              <a:t>other gods before Me.</a:t>
            </a:r>
          </a:p>
          <a:p>
            <a:endParaRPr lang="x-none"/>
          </a:p>
          <a:p>
            <a:r>
              <a:rPr lang="en-US" dirty="0" smtClean="0"/>
              <a:t>"</a:t>
            </a:r>
            <a:r>
              <a:rPr lang="en-US" dirty="0"/>
              <a:t>You shall not make for yourself an idol, </a:t>
            </a:r>
            <a:r>
              <a:rPr lang="en-US" dirty="0" smtClean="0"/>
              <a:t> </a:t>
            </a:r>
          </a:p>
          <a:p>
            <a:endParaRPr lang="x-none"/>
          </a:p>
          <a:p>
            <a:r>
              <a:rPr lang="en-US" dirty="0" smtClean="0"/>
              <a:t> </a:t>
            </a:r>
            <a:r>
              <a:rPr lang="en-US" dirty="0"/>
              <a:t>"You shall not take the name of the LORD your God in </a:t>
            </a:r>
            <a:r>
              <a:rPr lang="en-US" dirty="0" smtClean="0"/>
              <a:t>vain</a:t>
            </a:r>
          </a:p>
          <a:p>
            <a:endParaRPr lang="x-none"/>
          </a:p>
          <a:p>
            <a:r>
              <a:rPr lang="en-US" dirty="0" smtClean="0"/>
              <a:t>"</a:t>
            </a:r>
            <a:r>
              <a:rPr lang="en-US" dirty="0"/>
              <a:t>Remember the </a:t>
            </a:r>
            <a:r>
              <a:rPr lang="en-US" dirty="0" smtClean="0"/>
              <a:t>Sabbath </a:t>
            </a:r>
            <a:r>
              <a:rPr lang="en-US" dirty="0"/>
              <a:t>day, to keep it holy.</a:t>
            </a:r>
          </a:p>
          <a:p>
            <a:endParaRPr lang="x-none"/>
          </a:p>
          <a:p>
            <a:r>
              <a:rPr lang="en-US" dirty="0" smtClean="0"/>
              <a:t>  </a:t>
            </a:r>
            <a:r>
              <a:rPr lang="en-US" dirty="0"/>
              <a:t>"Honor your father and your </a:t>
            </a:r>
            <a:r>
              <a:rPr lang="en-US" dirty="0" smtClean="0"/>
              <a:t>mother</a:t>
            </a:r>
            <a:endParaRPr lang="en-US" dirty="0"/>
          </a:p>
          <a:p>
            <a:endParaRPr lang="x-none"/>
          </a:p>
          <a:p>
            <a:r>
              <a:rPr lang="en-US" dirty="0" smtClean="0"/>
              <a:t>"</a:t>
            </a:r>
            <a:r>
              <a:rPr lang="en-US" dirty="0"/>
              <a:t>You shall not murder.</a:t>
            </a:r>
          </a:p>
          <a:p>
            <a:endParaRPr lang="x-none"/>
          </a:p>
          <a:p>
            <a:r>
              <a:rPr lang="en-US" dirty="0" smtClean="0"/>
              <a:t>"</a:t>
            </a:r>
            <a:r>
              <a:rPr lang="en-US" dirty="0"/>
              <a:t>You shall not commit adultery.</a:t>
            </a:r>
          </a:p>
          <a:p>
            <a:endParaRPr lang="x-none"/>
          </a:p>
          <a:p>
            <a:r>
              <a:rPr lang="en-US" dirty="0" smtClean="0"/>
              <a:t> </a:t>
            </a:r>
            <a:r>
              <a:rPr lang="en-US" dirty="0"/>
              <a:t>"You shall not steal.</a:t>
            </a:r>
          </a:p>
          <a:p>
            <a:endParaRPr lang="x-none"/>
          </a:p>
          <a:p>
            <a:r>
              <a:rPr lang="en-US" dirty="0" smtClean="0"/>
              <a:t>"</a:t>
            </a:r>
            <a:r>
              <a:rPr lang="en-US" dirty="0"/>
              <a:t>You shall not </a:t>
            </a:r>
            <a:r>
              <a:rPr lang="en-US" dirty="0" smtClean="0"/>
              <a:t>lie.</a:t>
            </a:r>
            <a:endParaRPr lang="en-US" dirty="0"/>
          </a:p>
          <a:p>
            <a:endParaRPr lang="x-none"/>
          </a:p>
          <a:p>
            <a:r>
              <a:rPr lang="en-US" dirty="0" smtClean="0"/>
              <a:t> </a:t>
            </a:r>
            <a:r>
              <a:rPr lang="en-US" dirty="0"/>
              <a:t>"You shall not covet </a:t>
            </a:r>
            <a:r>
              <a:rPr lang="en-US" dirty="0" smtClean="0"/>
              <a:t>."</a:t>
            </a:r>
            <a:endParaRPr lang="en-US" dirty="0"/>
          </a:p>
          <a:p>
            <a:endParaRPr lang="x-none"/>
          </a:p>
        </p:txBody>
      </p:sp>
      <p:sp>
        <p:nvSpPr>
          <p:cNvPr id="4" name="TextBox 3"/>
          <p:cNvSpPr txBox="1"/>
          <p:nvPr/>
        </p:nvSpPr>
        <p:spPr>
          <a:xfrm>
            <a:off x="4724400" y="762000"/>
            <a:ext cx="3962400" cy="6186309"/>
          </a:xfrm>
          <a:prstGeom prst="rect">
            <a:avLst/>
          </a:prstGeom>
          <a:noFill/>
        </p:spPr>
        <p:txBody>
          <a:bodyPr wrap="square" rtlCol="0">
            <a:spAutoFit/>
          </a:bodyPr>
          <a:lstStyle/>
          <a:p>
            <a:r>
              <a:rPr lang="en-US" dirty="0"/>
              <a:t>(Mat 22:37 NASB)  And He said to him, " 'YOU SHALL LOVE THE LORD YOUR GOD WITH ALL YOUR HEART, AND WITH ALL YOUR SOUL, AND WITH ALL YOUR MIND.'</a:t>
            </a:r>
          </a:p>
          <a:p>
            <a:endParaRPr lang="x-none"/>
          </a:p>
          <a:p>
            <a:r>
              <a:rPr lang="en-US" dirty="0"/>
              <a:t>(Mat 22:38 NASB)  "This is the great and foremost commandment.</a:t>
            </a:r>
          </a:p>
          <a:p>
            <a:endParaRPr lang="en-US" dirty="0" smtClean="0"/>
          </a:p>
          <a:p>
            <a:endParaRPr lang="en-US" dirty="0"/>
          </a:p>
          <a:p>
            <a:endParaRPr lang="en-US" dirty="0" smtClean="0"/>
          </a:p>
          <a:p>
            <a:endParaRPr lang="en-US" dirty="0"/>
          </a:p>
          <a:p>
            <a:endParaRPr lang="en-US" dirty="0" smtClean="0"/>
          </a:p>
          <a:p>
            <a:endParaRPr lang="x-none"/>
          </a:p>
          <a:p>
            <a:r>
              <a:rPr lang="en-US" dirty="0"/>
              <a:t>(Mat 22:39 NASB)  "The second is like it, 'YOU SHALL LOVE YOUR NEIGHBOR AS YOURSELF.'</a:t>
            </a:r>
          </a:p>
          <a:p>
            <a:endParaRPr lang="x-none"/>
          </a:p>
          <a:p>
            <a:r>
              <a:rPr lang="en-US" dirty="0"/>
              <a:t>(Mat 22:40 NASB)  "On these two commandments depend the whole Law and the Prophets."</a:t>
            </a:r>
          </a:p>
          <a:p>
            <a:endParaRPr lang="x-none"/>
          </a:p>
        </p:txBody>
      </p:sp>
      <p:sp>
        <p:nvSpPr>
          <p:cNvPr id="5" name="TextBox 4"/>
          <p:cNvSpPr txBox="1"/>
          <p:nvPr/>
        </p:nvSpPr>
        <p:spPr>
          <a:xfrm>
            <a:off x="4724400" y="228600"/>
            <a:ext cx="762000" cy="369332"/>
          </a:xfrm>
          <a:prstGeom prst="rect">
            <a:avLst/>
          </a:prstGeom>
          <a:noFill/>
        </p:spPr>
        <p:txBody>
          <a:bodyPr wrap="square" rtlCol="0">
            <a:spAutoFit/>
          </a:bodyPr>
          <a:lstStyle/>
          <a:p>
            <a:r>
              <a:rPr lang="en-US" dirty="0" smtClean="0"/>
              <a:t>NT</a:t>
            </a:r>
            <a:endParaRPr lang="en-US" dirty="0"/>
          </a:p>
        </p:txBody>
      </p:sp>
      <p:sp>
        <p:nvSpPr>
          <p:cNvPr id="6" name="Rectangle 5"/>
          <p:cNvSpPr/>
          <p:nvPr/>
        </p:nvSpPr>
        <p:spPr>
          <a:xfrm>
            <a:off x="304800" y="3124200"/>
            <a:ext cx="85344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2F7642C8-2E4A-43F3-863B-E99AFCAAD146}" type="slidenum">
              <a:rPr lang="en-US" smtClean="0"/>
              <a:t>20</a:t>
            </a:fld>
            <a:endParaRPr lang="en-US"/>
          </a:p>
        </p:txBody>
      </p:sp>
    </p:spTree>
    <p:extLst>
      <p:ext uri="{BB962C8B-B14F-4D97-AF65-F5344CB8AC3E}">
        <p14:creationId xmlns:p14="http://schemas.microsoft.com/office/powerpoint/2010/main" val="1915726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141" y="228600"/>
            <a:ext cx="1371600" cy="369332"/>
          </a:xfrm>
          <a:prstGeom prst="rect">
            <a:avLst/>
          </a:prstGeom>
          <a:noFill/>
        </p:spPr>
        <p:txBody>
          <a:bodyPr wrap="square" rtlCol="0">
            <a:spAutoFit/>
          </a:bodyPr>
          <a:lstStyle/>
          <a:p>
            <a:r>
              <a:rPr lang="en-US" dirty="0" smtClean="0"/>
              <a:t>OT</a:t>
            </a:r>
            <a:endParaRPr lang="en-US" dirty="0"/>
          </a:p>
        </p:txBody>
      </p:sp>
      <p:sp>
        <p:nvSpPr>
          <p:cNvPr id="3" name="TextBox 2"/>
          <p:cNvSpPr txBox="1"/>
          <p:nvPr/>
        </p:nvSpPr>
        <p:spPr>
          <a:xfrm rot="10800000">
            <a:off x="304800" y="597932"/>
            <a:ext cx="4038600" cy="6186309"/>
          </a:xfrm>
          <a:prstGeom prst="rect">
            <a:avLst/>
          </a:prstGeom>
          <a:noFill/>
        </p:spPr>
        <p:txBody>
          <a:bodyPr wrap="square" rtlCol="0">
            <a:spAutoFit/>
          </a:bodyPr>
          <a:lstStyle/>
          <a:p>
            <a:r>
              <a:rPr lang="en-US" dirty="0" smtClean="0"/>
              <a:t>No </a:t>
            </a:r>
            <a:r>
              <a:rPr lang="en-US" dirty="0"/>
              <a:t>other gods before Me.</a:t>
            </a:r>
          </a:p>
          <a:p>
            <a:endParaRPr lang="x-none"/>
          </a:p>
          <a:p>
            <a:r>
              <a:rPr lang="en-US" dirty="0" smtClean="0"/>
              <a:t>"</a:t>
            </a:r>
            <a:r>
              <a:rPr lang="en-US" dirty="0"/>
              <a:t>You shall not make for yourself an idol, </a:t>
            </a:r>
            <a:r>
              <a:rPr lang="en-US" dirty="0" smtClean="0"/>
              <a:t> </a:t>
            </a:r>
          </a:p>
          <a:p>
            <a:endParaRPr lang="x-none"/>
          </a:p>
          <a:p>
            <a:r>
              <a:rPr lang="en-US" dirty="0" smtClean="0"/>
              <a:t> </a:t>
            </a:r>
            <a:r>
              <a:rPr lang="en-US" dirty="0"/>
              <a:t>"You shall not take the name of the LORD your God in </a:t>
            </a:r>
            <a:r>
              <a:rPr lang="en-US" dirty="0" smtClean="0"/>
              <a:t>vain</a:t>
            </a:r>
          </a:p>
          <a:p>
            <a:endParaRPr lang="x-none"/>
          </a:p>
          <a:p>
            <a:r>
              <a:rPr lang="en-US" dirty="0" smtClean="0"/>
              <a:t>"</a:t>
            </a:r>
            <a:r>
              <a:rPr lang="en-US" dirty="0"/>
              <a:t>Remember the </a:t>
            </a:r>
            <a:r>
              <a:rPr lang="en-US" dirty="0" smtClean="0"/>
              <a:t>Sabbath </a:t>
            </a:r>
            <a:r>
              <a:rPr lang="en-US" dirty="0"/>
              <a:t>day, to keep it holy.</a:t>
            </a:r>
          </a:p>
          <a:p>
            <a:endParaRPr lang="x-none"/>
          </a:p>
          <a:p>
            <a:r>
              <a:rPr lang="en-US" dirty="0" smtClean="0"/>
              <a:t>  </a:t>
            </a:r>
            <a:r>
              <a:rPr lang="en-US" dirty="0"/>
              <a:t>"Honor your father and your </a:t>
            </a:r>
            <a:r>
              <a:rPr lang="en-US" dirty="0" smtClean="0"/>
              <a:t>mother</a:t>
            </a:r>
            <a:endParaRPr lang="en-US" dirty="0"/>
          </a:p>
          <a:p>
            <a:endParaRPr lang="x-none"/>
          </a:p>
          <a:p>
            <a:r>
              <a:rPr lang="en-US" dirty="0" smtClean="0"/>
              <a:t>"</a:t>
            </a:r>
            <a:r>
              <a:rPr lang="en-US" dirty="0"/>
              <a:t>You shall not murder.</a:t>
            </a:r>
          </a:p>
          <a:p>
            <a:endParaRPr lang="x-none"/>
          </a:p>
          <a:p>
            <a:r>
              <a:rPr lang="en-US" dirty="0" smtClean="0"/>
              <a:t>"</a:t>
            </a:r>
            <a:r>
              <a:rPr lang="en-US" dirty="0"/>
              <a:t>You shall not commit adultery.</a:t>
            </a:r>
          </a:p>
          <a:p>
            <a:endParaRPr lang="x-none"/>
          </a:p>
          <a:p>
            <a:r>
              <a:rPr lang="en-US" dirty="0" smtClean="0"/>
              <a:t> </a:t>
            </a:r>
            <a:r>
              <a:rPr lang="en-US" dirty="0"/>
              <a:t>"You shall not steal.</a:t>
            </a:r>
          </a:p>
          <a:p>
            <a:endParaRPr lang="x-none"/>
          </a:p>
          <a:p>
            <a:r>
              <a:rPr lang="en-US" dirty="0" smtClean="0"/>
              <a:t>"</a:t>
            </a:r>
            <a:r>
              <a:rPr lang="en-US" dirty="0"/>
              <a:t>You shall not </a:t>
            </a:r>
            <a:r>
              <a:rPr lang="en-US" dirty="0" smtClean="0"/>
              <a:t>lie.</a:t>
            </a:r>
            <a:endParaRPr lang="en-US" dirty="0"/>
          </a:p>
          <a:p>
            <a:endParaRPr lang="x-none"/>
          </a:p>
          <a:p>
            <a:r>
              <a:rPr lang="en-US" dirty="0" smtClean="0"/>
              <a:t> </a:t>
            </a:r>
            <a:r>
              <a:rPr lang="en-US" dirty="0"/>
              <a:t>"You shall not covet </a:t>
            </a:r>
            <a:r>
              <a:rPr lang="en-US" dirty="0" smtClean="0"/>
              <a:t>."</a:t>
            </a:r>
            <a:endParaRPr lang="en-US" dirty="0"/>
          </a:p>
          <a:p>
            <a:endParaRPr lang="x-none"/>
          </a:p>
        </p:txBody>
      </p:sp>
      <p:sp>
        <p:nvSpPr>
          <p:cNvPr id="4" name="TextBox 3"/>
          <p:cNvSpPr txBox="1"/>
          <p:nvPr/>
        </p:nvSpPr>
        <p:spPr>
          <a:xfrm rot="10800000">
            <a:off x="4724400" y="597932"/>
            <a:ext cx="3962400" cy="6186309"/>
          </a:xfrm>
          <a:prstGeom prst="rect">
            <a:avLst/>
          </a:prstGeom>
          <a:noFill/>
        </p:spPr>
        <p:txBody>
          <a:bodyPr wrap="square" rtlCol="0">
            <a:spAutoFit/>
          </a:bodyPr>
          <a:lstStyle/>
          <a:p>
            <a:r>
              <a:rPr lang="en-US" dirty="0"/>
              <a:t>(Mat 22:37 NASB)  And He said to him, " 'YOU SHALL LOVE THE LORD YOUR GOD WITH ALL YOUR HEART, AND WITH ALL YOUR SOUL, AND WITH ALL YOUR MIND.'</a:t>
            </a:r>
          </a:p>
          <a:p>
            <a:endParaRPr lang="x-none"/>
          </a:p>
          <a:p>
            <a:r>
              <a:rPr lang="en-US" dirty="0"/>
              <a:t>(Mat 22:38 NASB)  "This is the great and foremost commandment.</a:t>
            </a:r>
          </a:p>
          <a:p>
            <a:endParaRPr lang="en-US" dirty="0" smtClean="0"/>
          </a:p>
          <a:p>
            <a:endParaRPr lang="en-US" dirty="0"/>
          </a:p>
          <a:p>
            <a:endParaRPr lang="en-US" dirty="0" smtClean="0"/>
          </a:p>
          <a:p>
            <a:endParaRPr lang="en-US" dirty="0"/>
          </a:p>
          <a:p>
            <a:endParaRPr lang="en-US" dirty="0" smtClean="0"/>
          </a:p>
          <a:p>
            <a:endParaRPr lang="x-none"/>
          </a:p>
          <a:p>
            <a:r>
              <a:rPr lang="en-US" dirty="0"/>
              <a:t>(Mat 22:39 NASB)  "The second is like it, 'YOU SHALL LOVE YOUR NEIGHBOR AS YOURSELF.'</a:t>
            </a:r>
          </a:p>
          <a:p>
            <a:endParaRPr lang="x-none"/>
          </a:p>
          <a:p>
            <a:r>
              <a:rPr lang="en-US" dirty="0"/>
              <a:t>(Mat 22:40 NASB)  "On these two commandments depend the whole Law and the Prophets."</a:t>
            </a:r>
          </a:p>
          <a:p>
            <a:endParaRPr lang="x-none"/>
          </a:p>
        </p:txBody>
      </p:sp>
      <p:sp>
        <p:nvSpPr>
          <p:cNvPr id="5" name="TextBox 4"/>
          <p:cNvSpPr txBox="1"/>
          <p:nvPr/>
        </p:nvSpPr>
        <p:spPr>
          <a:xfrm>
            <a:off x="4724400" y="228600"/>
            <a:ext cx="762000" cy="369332"/>
          </a:xfrm>
          <a:prstGeom prst="rect">
            <a:avLst/>
          </a:prstGeom>
          <a:noFill/>
        </p:spPr>
        <p:txBody>
          <a:bodyPr wrap="square" rtlCol="0">
            <a:spAutoFit/>
          </a:bodyPr>
          <a:lstStyle/>
          <a:p>
            <a:r>
              <a:rPr lang="en-US" dirty="0" smtClean="0"/>
              <a:t>NT</a:t>
            </a:r>
            <a:endParaRPr lang="en-US" dirty="0"/>
          </a:p>
        </p:txBody>
      </p:sp>
      <p:sp>
        <p:nvSpPr>
          <p:cNvPr id="6" name="Rectangle 5"/>
          <p:cNvSpPr/>
          <p:nvPr/>
        </p:nvSpPr>
        <p:spPr>
          <a:xfrm>
            <a:off x="457200" y="4038600"/>
            <a:ext cx="85344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2F7642C8-2E4A-43F3-863B-E99AFCAAD146}" type="slidenum">
              <a:rPr lang="en-US" smtClean="0"/>
              <a:t>21</a:t>
            </a:fld>
            <a:endParaRPr lang="en-US"/>
          </a:p>
        </p:txBody>
      </p:sp>
      <p:sp>
        <p:nvSpPr>
          <p:cNvPr id="8" name="TextBox 7"/>
          <p:cNvSpPr txBox="1"/>
          <p:nvPr/>
        </p:nvSpPr>
        <p:spPr>
          <a:xfrm>
            <a:off x="2873959" y="167044"/>
            <a:ext cx="1469441" cy="430887"/>
          </a:xfrm>
          <a:prstGeom prst="rect">
            <a:avLst/>
          </a:prstGeom>
          <a:noFill/>
        </p:spPr>
        <p:txBody>
          <a:bodyPr wrap="none" rtlCol="0">
            <a:spAutoFit/>
          </a:bodyPr>
          <a:lstStyle/>
          <a:p>
            <a:r>
              <a:rPr lang="en-US" sz="2200" b="1" dirty="0" smtClean="0"/>
              <a:t>Naturalism</a:t>
            </a:r>
            <a:endParaRPr lang="en-US" sz="2200" b="1" dirty="0"/>
          </a:p>
        </p:txBody>
      </p:sp>
    </p:spTree>
    <p:extLst>
      <p:ext uri="{BB962C8B-B14F-4D97-AF65-F5344CB8AC3E}">
        <p14:creationId xmlns:p14="http://schemas.microsoft.com/office/powerpoint/2010/main" val="337154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141" y="228600"/>
            <a:ext cx="1371600" cy="369332"/>
          </a:xfrm>
          <a:prstGeom prst="rect">
            <a:avLst/>
          </a:prstGeom>
          <a:noFill/>
        </p:spPr>
        <p:txBody>
          <a:bodyPr wrap="square" rtlCol="0">
            <a:spAutoFit/>
          </a:bodyPr>
          <a:lstStyle/>
          <a:p>
            <a:r>
              <a:rPr lang="en-US" dirty="0" smtClean="0"/>
              <a:t>OT</a:t>
            </a:r>
            <a:endParaRPr lang="en-US" dirty="0"/>
          </a:p>
        </p:txBody>
      </p:sp>
      <p:sp>
        <p:nvSpPr>
          <p:cNvPr id="3" name="TextBox 2"/>
          <p:cNvSpPr txBox="1"/>
          <p:nvPr/>
        </p:nvSpPr>
        <p:spPr>
          <a:xfrm>
            <a:off x="304800" y="597932"/>
            <a:ext cx="4038600" cy="6186309"/>
          </a:xfrm>
          <a:prstGeom prst="rect">
            <a:avLst/>
          </a:prstGeom>
          <a:noFill/>
        </p:spPr>
        <p:txBody>
          <a:bodyPr wrap="square" rtlCol="0">
            <a:spAutoFit/>
          </a:bodyPr>
          <a:lstStyle/>
          <a:p>
            <a:r>
              <a:rPr lang="en-US" dirty="0" smtClean="0"/>
              <a:t>No </a:t>
            </a:r>
            <a:r>
              <a:rPr lang="en-US" dirty="0"/>
              <a:t>other gods before Me.</a:t>
            </a:r>
          </a:p>
          <a:p>
            <a:endParaRPr lang="x-none"/>
          </a:p>
          <a:p>
            <a:r>
              <a:rPr lang="en-US" dirty="0" smtClean="0"/>
              <a:t>"</a:t>
            </a:r>
            <a:r>
              <a:rPr lang="en-US" dirty="0"/>
              <a:t>You shall not make for yourself an idol, </a:t>
            </a:r>
            <a:r>
              <a:rPr lang="en-US" dirty="0" smtClean="0"/>
              <a:t> </a:t>
            </a:r>
          </a:p>
          <a:p>
            <a:endParaRPr lang="x-none"/>
          </a:p>
          <a:p>
            <a:r>
              <a:rPr lang="en-US" dirty="0" smtClean="0"/>
              <a:t> </a:t>
            </a:r>
            <a:r>
              <a:rPr lang="en-US" dirty="0"/>
              <a:t>"You shall not take the name of the LORD your God in </a:t>
            </a:r>
            <a:r>
              <a:rPr lang="en-US" dirty="0" smtClean="0"/>
              <a:t>vain</a:t>
            </a:r>
          </a:p>
          <a:p>
            <a:endParaRPr lang="x-none"/>
          </a:p>
          <a:p>
            <a:r>
              <a:rPr lang="en-US" dirty="0" smtClean="0"/>
              <a:t>"</a:t>
            </a:r>
            <a:r>
              <a:rPr lang="en-US" dirty="0"/>
              <a:t>Remember the </a:t>
            </a:r>
            <a:r>
              <a:rPr lang="en-US" dirty="0" smtClean="0"/>
              <a:t>Sabbath </a:t>
            </a:r>
            <a:r>
              <a:rPr lang="en-US" dirty="0"/>
              <a:t>day, to keep it holy.</a:t>
            </a:r>
          </a:p>
          <a:p>
            <a:endParaRPr lang="x-none"/>
          </a:p>
          <a:p>
            <a:r>
              <a:rPr lang="en-US" dirty="0" smtClean="0"/>
              <a:t>  </a:t>
            </a:r>
            <a:r>
              <a:rPr lang="en-US" dirty="0"/>
              <a:t>"Honor your father and your </a:t>
            </a:r>
            <a:r>
              <a:rPr lang="en-US" dirty="0" smtClean="0"/>
              <a:t>mother</a:t>
            </a:r>
            <a:endParaRPr lang="en-US" dirty="0"/>
          </a:p>
          <a:p>
            <a:endParaRPr lang="x-none"/>
          </a:p>
          <a:p>
            <a:r>
              <a:rPr lang="en-US" dirty="0" smtClean="0"/>
              <a:t>"</a:t>
            </a:r>
            <a:r>
              <a:rPr lang="en-US" dirty="0"/>
              <a:t>You shall not murder.</a:t>
            </a:r>
          </a:p>
          <a:p>
            <a:endParaRPr lang="x-none"/>
          </a:p>
          <a:p>
            <a:r>
              <a:rPr lang="en-US" dirty="0" smtClean="0"/>
              <a:t>"</a:t>
            </a:r>
            <a:r>
              <a:rPr lang="en-US" dirty="0"/>
              <a:t>You shall not commit adultery.</a:t>
            </a:r>
          </a:p>
          <a:p>
            <a:endParaRPr lang="x-none"/>
          </a:p>
          <a:p>
            <a:r>
              <a:rPr lang="en-US" dirty="0" smtClean="0"/>
              <a:t> </a:t>
            </a:r>
            <a:r>
              <a:rPr lang="en-US" dirty="0"/>
              <a:t>"You shall not steal.</a:t>
            </a:r>
          </a:p>
          <a:p>
            <a:endParaRPr lang="x-none"/>
          </a:p>
          <a:p>
            <a:r>
              <a:rPr lang="en-US" dirty="0" smtClean="0"/>
              <a:t>"</a:t>
            </a:r>
            <a:r>
              <a:rPr lang="en-US" dirty="0"/>
              <a:t>You shall not </a:t>
            </a:r>
            <a:r>
              <a:rPr lang="en-US" dirty="0" smtClean="0"/>
              <a:t>lie.</a:t>
            </a:r>
            <a:endParaRPr lang="en-US" dirty="0"/>
          </a:p>
          <a:p>
            <a:endParaRPr lang="x-none"/>
          </a:p>
          <a:p>
            <a:r>
              <a:rPr lang="en-US" dirty="0" smtClean="0"/>
              <a:t> </a:t>
            </a:r>
            <a:r>
              <a:rPr lang="en-US" dirty="0"/>
              <a:t>"You shall not covet </a:t>
            </a:r>
            <a:r>
              <a:rPr lang="en-US" dirty="0" smtClean="0"/>
              <a:t>."</a:t>
            </a:r>
            <a:endParaRPr lang="en-US" dirty="0"/>
          </a:p>
          <a:p>
            <a:endParaRPr lang="x-none"/>
          </a:p>
        </p:txBody>
      </p:sp>
      <p:sp>
        <p:nvSpPr>
          <p:cNvPr id="4" name="TextBox 3"/>
          <p:cNvSpPr txBox="1"/>
          <p:nvPr/>
        </p:nvSpPr>
        <p:spPr>
          <a:xfrm>
            <a:off x="4724400" y="762000"/>
            <a:ext cx="3962400" cy="6186309"/>
          </a:xfrm>
          <a:prstGeom prst="rect">
            <a:avLst/>
          </a:prstGeom>
          <a:noFill/>
        </p:spPr>
        <p:txBody>
          <a:bodyPr wrap="square" rtlCol="0">
            <a:spAutoFit/>
          </a:bodyPr>
          <a:lstStyle/>
          <a:p>
            <a:r>
              <a:rPr lang="en-US" dirty="0"/>
              <a:t>(Mat 22:37 NASB)  And He said to him, " 'YOU SHALL LOVE THE LORD YOUR GOD WITH ALL YOUR HEART, AND WITH ALL YOUR SOUL, AND WITH ALL YOUR MIND.'</a:t>
            </a:r>
          </a:p>
          <a:p>
            <a:endParaRPr lang="x-none"/>
          </a:p>
          <a:p>
            <a:r>
              <a:rPr lang="en-US" dirty="0"/>
              <a:t>(Mat 22:38 NASB)  "This is the great and foremost commandment.</a:t>
            </a:r>
          </a:p>
          <a:p>
            <a:endParaRPr lang="en-US" dirty="0" smtClean="0"/>
          </a:p>
          <a:p>
            <a:endParaRPr lang="en-US" dirty="0"/>
          </a:p>
          <a:p>
            <a:endParaRPr lang="en-US" dirty="0" smtClean="0"/>
          </a:p>
          <a:p>
            <a:endParaRPr lang="en-US" dirty="0"/>
          </a:p>
          <a:p>
            <a:endParaRPr lang="en-US" dirty="0" smtClean="0"/>
          </a:p>
          <a:p>
            <a:endParaRPr lang="x-none"/>
          </a:p>
          <a:p>
            <a:r>
              <a:rPr lang="en-US" dirty="0"/>
              <a:t>(Mat 22:39 NASB)  "The second is like it, 'YOU SHALL LOVE YOUR NEIGHBOR AS YOURSELF.'</a:t>
            </a:r>
          </a:p>
          <a:p>
            <a:endParaRPr lang="x-none"/>
          </a:p>
          <a:p>
            <a:r>
              <a:rPr lang="en-US" dirty="0"/>
              <a:t>(Mat 22:40 NASB)  "On these two commandments depend the whole Law and the Prophets."</a:t>
            </a:r>
          </a:p>
          <a:p>
            <a:endParaRPr lang="x-none"/>
          </a:p>
        </p:txBody>
      </p:sp>
      <p:sp>
        <p:nvSpPr>
          <p:cNvPr id="5" name="TextBox 4"/>
          <p:cNvSpPr txBox="1"/>
          <p:nvPr/>
        </p:nvSpPr>
        <p:spPr>
          <a:xfrm>
            <a:off x="4724400" y="228600"/>
            <a:ext cx="762000" cy="369332"/>
          </a:xfrm>
          <a:prstGeom prst="rect">
            <a:avLst/>
          </a:prstGeom>
          <a:noFill/>
        </p:spPr>
        <p:txBody>
          <a:bodyPr wrap="square" rtlCol="0">
            <a:spAutoFit/>
          </a:bodyPr>
          <a:lstStyle/>
          <a:p>
            <a:r>
              <a:rPr lang="en-US" dirty="0" smtClean="0"/>
              <a:t>NT</a:t>
            </a:r>
            <a:endParaRPr lang="en-US" dirty="0"/>
          </a:p>
        </p:txBody>
      </p:sp>
      <p:sp>
        <p:nvSpPr>
          <p:cNvPr id="6" name="Rectangle 5"/>
          <p:cNvSpPr/>
          <p:nvPr/>
        </p:nvSpPr>
        <p:spPr>
          <a:xfrm>
            <a:off x="304800" y="3124200"/>
            <a:ext cx="85344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2F7642C8-2E4A-43F3-863B-E99AFCAAD146}" type="slidenum">
              <a:rPr lang="en-US" smtClean="0"/>
              <a:t>22</a:t>
            </a:fld>
            <a:endParaRPr lang="en-US"/>
          </a:p>
        </p:txBody>
      </p:sp>
      <p:sp>
        <p:nvSpPr>
          <p:cNvPr id="8" name="TextBox 7"/>
          <p:cNvSpPr txBox="1"/>
          <p:nvPr/>
        </p:nvSpPr>
        <p:spPr>
          <a:xfrm>
            <a:off x="2356112" y="167045"/>
            <a:ext cx="2233817" cy="430887"/>
          </a:xfrm>
          <a:prstGeom prst="rect">
            <a:avLst/>
          </a:prstGeom>
          <a:noFill/>
        </p:spPr>
        <p:txBody>
          <a:bodyPr wrap="none" rtlCol="0">
            <a:spAutoFit/>
          </a:bodyPr>
          <a:lstStyle/>
          <a:p>
            <a:pPr algn="ctr"/>
            <a:r>
              <a:rPr lang="en-US" sz="2200" b="1" dirty="0" smtClean="0"/>
              <a:t>God’s given order</a:t>
            </a:r>
            <a:endParaRPr lang="en-US" sz="2200" b="1" dirty="0"/>
          </a:p>
        </p:txBody>
      </p:sp>
    </p:spTree>
    <p:extLst>
      <p:ext uri="{BB962C8B-B14F-4D97-AF65-F5344CB8AC3E}">
        <p14:creationId xmlns:p14="http://schemas.microsoft.com/office/powerpoint/2010/main" val="337154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F7642C8-2E4A-43F3-863B-E99AFCAAD146}" type="slidenum">
              <a:rPr lang="en-US" smtClean="0"/>
              <a:t>23</a:t>
            </a:fld>
            <a:endParaRPr lang="en-US"/>
          </a:p>
        </p:txBody>
      </p:sp>
      <p:sp>
        <p:nvSpPr>
          <p:cNvPr id="4" name="TextBox 3"/>
          <p:cNvSpPr txBox="1"/>
          <p:nvPr/>
        </p:nvSpPr>
        <p:spPr>
          <a:xfrm>
            <a:off x="116540" y="1447800"/>
            <a:ext cx="8991601" cy="430887"/>
          </a:xfrm>
          <a:prstGeom prst="rect">
            <a:avLst/>
          </a:prstGeom>
          <a:noFill/>
        </p:spPr>
        <p:txBody>
          <a:bodyPr wrap="square" rtlCol="0">
            <a:spAutoFit/>
          </a:bodyPr>
          <a:lstStyle/>
          <a:p>
            <a:r>
              <a:rPr lang="en-US" sz="2200" b="1" dirty="0" smtClean="0"/>
              <a:t>There is only one way to satisfy those 10  -  Become like man before the fall</a:t>
            </a:r>
            <a:r>
              <a:rPr lang="en-US" dirty="0" smtClean="0"/>
              <a:t>.  </a:t>
            </a:r>
            <a:endParaRPr lang="en-US" dirty="0"/>
          </a:p>
        </p:txBody>
      </p:sp>
      <p:sp>
        <p:nvSpPr>
          <p:cNvPr id="5" name="TextBox 4"/>
          <p:cNvSpPr txBox="1"/>
          <p:nvPr/>
        </p:nvSpPr>
        <p:spPr>
          <a:xfrm>
            <a:off x="143434" y="2711532"/>
            <a:ext cx="9067801" cy="430887"/>
          </a:xfrm>
          <a:prstGeom prst="rect">
            <a:avLst/>
          </a:prstGeom>
          <a:noFill/>
        </p:spPr>
        <p:txBody>
          <a:bodyPr wrap="square" rtlCol="0">
            <a:spAutoFit/>
          </a:bodyPr>
          <a:lstStyle/>
          <a:p>
            <a:r>
              <a:rPr lang="en-US" sz="2200" b="1" dirty="0" smtClean="0"/>
              <a:t>Become a new creature in Christ -  The plan of God leads to the cross</a:t>
            </a:r>
            <a:endParaRPr lang="en-US" sz="2200" b="1" dirty="0"/>
          </a:p>
        </p:txBody>
      </p:sp>
      <p:sp>
        <p:nvSpPr>
          <p:cNvPr id="6" name="TextBox 5"/>
          <p:cNvSpPr txBox="1"/>
          <p:nvPr/>
        </p:nvSpPr>
        <p:spPr>
          <a:xfrm>
            <a:off x="114299" y="3962400"/>
            <a:ext cx="8839200" cy="430887"/>
          </a:xfrm>
          <a:prstGeom prst="rect">
            <a:avLst/>
          </a:prstGeom>
          <a:noFill/>
        </p:spPr>
        <p:txBody>
          <a:bodyPr wrap="square" rtlCol="0">
            <a:spAutoFit/>
          </a:bodyPr>
          <a:lstStyle/>
          <a:p>
            <a:r>
              <a:rPr lang="en-US" sz="2200" b="1" dirty="0" smtClean="0">
                <a:solidFill>
                  <a:srgbClr val="FF0000"/>
                </a:solidFill>
              </a:rPr>
              <a:t>The 10 are not a condition for salvation but a consequence of salvation.</a:t>
            </a:r>
            <a:endParaRPr lang="en-US" sz="2200" b="1" dirty="0">
              <a:solidFill>
                <a:srgbClr val="FF0000"/>
              </a:solidFill>
            </a:endParaRPr>
          </a:p>
        </p:txBody>
      </p:sp>
    </p:spTree>
    <p:extLst>
      <p:ext uri="{BB962C8B-B14F-4D97-AF65-F5344CB8AC3E}">
        <p14:creationId xmlns:p14="http://schemas.microsoft.com/office/powerpoint/2010/main" val="139764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erica-h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6" y="914400"/>
            <a:ext cx="8899691"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F7642C8-2E4A-43F3-863B-E99AFCAAD146}" type="slidenum">
              <a:rPr lang="en-US" smtClean="0"/>
              <a:t>24</a:t>
            </a:fld>
            <a:endParaRPr lang="en-US"/>
          </a:p>
        </p:txBody>
      </p:sp>
    </p:spTree>
    <p:extLst>
      <p:ext uri="{BB962C8B-B14F-4D97-AF65-F5344CB8AC3E}">
        <p14:creationId xmlns:p14="http://schemas.microsoft.com/office/powerpoint/2010/main" val="932715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9237" y="3244334"/>
            <a:ext cx="3085525" cy="369332"/>
          </a:xfrm>
          <a:prstGeom prst="rect">
            <a:avLst/>
          </a:prstGeom>
        </p:spPr>
        <p:txBody>
          <a:bodyPr wrap="none">
            <a:spAutoFit/>
          </a:bodyPr>
          <a:lstStyle/>
          <a:p>
            <a:r>
              <a:rPr lang="en-US" dirty="0"/>
              <a:t>https://youtu.be/a8363Z3V0Es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604838"/>
            <a:ext cx="8477250"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F7642C8-2E4A-43F3-863B-E99AFCAAD146}" type="slidenum">
              <a:rPr lang="en-US" smtClean="0"/>
              <a:t>3</a:t>
            </a:fld>
            <a:endParaRPr lang="en-US"/>
          </a:p>
        </p:txBody>
      </p:sp>
    </p:spTree>
    <p:extLst>
      <p:ext uri="{BB962C8B-B14F-4D97-AF65-F5344CB8AC3E}">
        <p14:creationId xmlns:p14="http://schemas.microsoft.com/office/powerpoint/2010/main" val="3346563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3352800" cy="6740307"/>
          </a:xfrm>
          <a:prstGeom prst="rect">
            <a:avLst/>
          </a:prstGeom>
          <a:noFill/>
        </p:spPr>
        <p:txBody>
          <a:bodyPr wrap="square" rtlCol="0">
            <a:spAutoFit/>
          </a:bodyPr>
          <a:lstStyle/>
          <a:p>
            <a:endParaRPr lang="x-none"/>
          </a:p>
          <a:p>
            <a:r>
              <a:rPr lang="en-US" dirty="0"/>
              <a:t>(Exo 20:3 NASB)  "You shall have no other gods before Me.</a:t>
            </a:r>
          </a:p>
          <a:p>
            <a:endParaRPr lang="x-none"/>
          </a:p>
          <a:p>
            <a:r>
              <a:rPr lang="en-US" dirty="0"/>
              <a:t>(Exo 20:4 NASB)  "You shall not make for yourself an idol, </a:t>
            </a:r>
            <a:r>
              <a:rPr lang="en-US" dirty="0" smtClean="0"/>
              <a:t> </a:t>
            </a:r>
          </a:p>
          <a:p>
            <a:endParaRPr lang="x-none"/>
          </a:p>
          <a:p>
            <a:r>
              <a:rPr lang="en-US" dirty="0" smtClean="0"/>
              <a:t>(</a:t>
            </a:r>
            <a:r>
              <a:rPr lang="en-US" dirty="0"/>
              <a:t>Exo 20:7 NASB)  "You shall not take the name of the LORD your God in </a:t>
            </a:r>
            <a:r>
              <a:rPr lang="en-US" dirty="0" smtClean="0"/>
              <a:t>vain</a:t>
            </a:r>
          </a:p>
          <a:p>
            <a:endParaRPr lang="x-none"/>
          </a:p>
          <a:p>
            <a:r>
              <a:rPr lang="en-US" dirty="0"/>
              <a:t>(Exo 20:8 NASB)  "Remember the </a:t>
            </a:r>
            <a:r>
              <a:rPr lang="en-US" dirty="0" smtClean="0"/>
              <a:t>Sabbath </a:t>
            </a:r>
            <a:r>
              <a:rPr lang="en-US" dirty="0"/>
              <a:t>day, to keep it holy.</a:t>
            </a:r>
          </a:p>
          <a:p>
            <a:endParaRPr lang="x-none"/>
          </a:p>
          <a:p>
            <a:endParaRPr lang="x-none"/>
          </a:p>
          <a:p>
            <a:r>
              <a:rPr lang="en-US" dirty="0"/>
              <a:t>(Exo 20:11 NASB)  "For in six days the LORD made the heavens and the earth, the sea and all that is in them, and rested on the seventh day; therefore the LORD blessed the </a:t>
            </a:r>
            <a:r>
              <a:rPr lang="en-US" dirty="0" smtClean="0"/>
              <a:t>Sabbath </a:t>
            </a:r>
            <a:r>
              <a:rPr lang="en-US" dirty="0"/>
              <a:t>day and made it holy.</a:t>
            </a:r>
          </a:p>
          <a:p>
            <a:endParaRPr lang="x-none"/>
          </a:p>
          <a:p>
            <a:r>
              <a:rPr lang="en-US" dirty="0" smtClean="0"/>
              <a:t>(</a:t>
            </a:r>
            <a:endParaRPr lang="x-none"/>
          </a:p>
        </p:txBody>
      </p:sp>
      <p:sp>
        <p:nvSpPr>
          <p:cNvPr id="3" name="TextBox 2"/>
          <p:cNvSpPr txBox="1"/>
          <p:nvPr/>
        </p:nvSpPr>
        <p:spPr>
          <a:xfrm>
            <a:off x="4724400" y="304800"/>
            <a:ext cx="3124200" cy="6463308"/>
          </a:xfrm>
          <a:prstGeom prst="rect">
            <a:avLst/>
          </a:prstGeom>
          <a:noFill/>
        </p:spPr>
        <p:txBody>
          <a:bodyPr wrap="square" rtlCol="0">
            <a:spAutoFit/>
          </a:bodyPr>
          <a:lstStyle/>
          <a:p>
            <a:r>
              <a:rPr lang="en-US" dirty="0"/>
              <a:t>Exo 20:12 NASB)  "Honor your father and your mother</a:t>
            </a:r>
          </a:p>
          <a:p>
            <a:endParaRPr lang="x-none"/>
          </a:p>
          <a:p>
            <a:r>
              <a:rPr lang="en-US" dirty="0"/>
              <a:t>(Exo 20:13 NASB)  "You shall not murder.</a:t>
            </a:r>
          </a:p>
          <a:p>
            <a:endParaRPr lang="x-none"/>
          </a:p>
          <a:p>
            <a:r>
              <a:rPr lang="en-US" dirty="0"/>
              <a:t>(Exo 20:14 NASB)  "You shall not commit adultery.</a:t>
            </a:r>
          </a:p>
          <a:p>
            <a:endParaRPr lang="x-none"/>
          </a:p>
          <a:p>
            <a:r>
              <a:rPr lang="en-US" dirty="0"/>
              <a:t>(Exo 20:15 NASB)  "You shall not steal.</a:t>
            </a:r>
          </a:p>
          <a:p>
            <a:endParaRPr lang="x-none"/>
          </a:p>
          <a:p>
            <a:r>
              <a:rPr lang="en-US" dirty="0"/>
              <a:t>(Exo 20:16 NASB)  "You shall not bear false witness against your neighbor.</a:t>
            </a:r>
          </a:p>
          <a:p>
            <a:endParaRPr lang="x-none"/>
          </a:p>
          <a:p>
            <a:r>
              <a:rPr lang="en-US" dirty="0"/>
              <a:t>(Exo 20:17 NASB)  "You shall not covet your neighbor's house; you shall not covet your neighbor's wife or his male servant or his female servant or his ox or his donkey or anything that belongs to your neighbor."</a:t>
            </a:r>
          </a:p>
        </p:txBody>
      </p:sp>
      <p:sp>
        <p:nvSpPr>
          <p:cNvPr id="5" name="Slide Number Placeholder 4"/>
          <p:cNvSpPr>
            <a:spLocks noGrp="1"/>
          </p:cNvSpPr>
          <p:nvPr>
            <p:ph type="sldNum" sz="quarter" idx="12"/>
          </p:nvPr>
        </p:nvSpPr>
        <p:spPr/>
        <p:txBody>
          <a:bodyPr/>
          <a:lstStyle/>
          <a:p>
            <a:fld id="{2F7642C8-2E4A-43F3-863B-E99AFCAAD146}" type="slidenum">
              <a:rPr lang="en-US" smtClean="0"/>
              <a:t>4</a:t>
            </a:fld>
            <a:endParaRPr lang="en-US"/>
          </a:p>
        </p:txBody>
      </p:sp>
    </p:spTree>
    <p:extLst>
      <p:ext uri="{BB962C8B-B14F-4D97-AF65-F5344CB8AC3E}">
        <p14:creationId xmlns:p14="http://schemas.microsoft.com/office/powerpoint/2010/main" val="2541190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29915"/>
            <a:ext cx="5715000" cy="430887"/>
          </a:xfrm>
          <a:prstGeom prst="rect">
            <a:avLst/>
          </a:prstGeom>
          <a:noFill/>
        </p:spPr>
        <p:txBody>
          <a:bodyPr wrap="square" rtlCol="0">
            <a:spAutoFit/>
          </a:bodyPr>
          <a:lstStyle/>
          <a:p>
            <a:r>
              <a:rPr lang="en-US" sz="2200" b="1" dirty="0" smtClean="0"/>
              <a:t>These are nothing new even in Ex 20</a:t>
            </a:r>
            <a:endParaRPr lang="en-US" sz="2200" b="1" dirty="0"/>
          </a:p>
        </p:txBody>
      </p:sp>
      <p:sp>
        <p:nvSpPr>
          <p:cNvPr id="3" name="TextBox 2"/>
          <p:cNvSpPr txBox="1"/>
          <p:nvPr/>
        </p:nvSpPr>
        <p:spPr>
          <a:xfrm>
            <a:off x="497541" y="760802"/>
            <a:ext cx="7848600" cy="769441"/>
          </a:xfrm>
          <a:prstGeom prst="rect">
            <a:avLst/>
          </a:prstGeom>
          <a:noFill/>
        </p:spPr>
        <p:txBody>
          <a:bodyPr wrap="square" rtlCol="0">
            <a:spAutoFit/>
          </a:bodyPr>
          <a:lstStyle/>
          <a:p>
            <a:r>
              <a:rPr lang="en-US" sz="2200" b="1" dirty="0" smtClean="0"/>
              <a:t>Moses is permanent fixture:   Law </a:t>
            </a:r>
            <a:r>
              <a:rPr lang="en-US" sz="2200" b="1" dirty="0"/>
              <a:t>o</a:t>
            </a:r>
            <a:r>
              <a:rPr lang="en-US" sz="2200" b="1" dirty="0" smtClean="0"/>
              <a:t>f Moses Mal 4:4</a:t>
            </a:r>
          </a:p>
          <a:p>
            <a:r>
              <a:rPr lang="en-US" sz="2200" b="1" dirty="0" smtClean="0"/>
              <a:t>		</a:t>
            </a:r>
            <a:r>
              <a:rPr lang="en-US" sz="2200" b="1" dirty="0"/>
              <a:t> </a:t>
            </a:r>
            <a:r>
              <a:rPr lang="en-US" sz="2200" b="1" dirty="0" smtClean="0"/>
              <a:t>                         Song of Moses Rev 15:3</a:t>
            </a:r>
            <a:endParaRPr lang="en-US" sz="2200" b="1" dirty="0"/>
          </a:p>
        </p:txBody>
      </p:sp>
      <p:sp>
        <p:nvSpPr>
          <p:cNvPr id="4" name="TextBox 3"/>
          <p:cNvSpPr txBox="1"/>
          <p:nvPr/>
        </p:nvSpPr>
        <p:spPr>
          <a:xfrm>
            <a:off x="609600" y="1557156"/>
            <a:ext cx="8001000" cy="4431983"/>
          </a:xfrm>
          <a:prstGeom prst="rect">
            <a:avLst/>
          </a:prstGeom>
          <a:noFill/>
        </p:spPr>
        <p:txBody>
          <a:bodyPr wrap="square" rtlCol="0">
            <a:spAutoFit/>
          </a:bodyPr>
          <a:lstStyle/>
          <a:p>
            <a:r>
              <a:rPr lang="en-US" sz="2200" b="1" dirty="0" smtClean="0"/>
              <a:t>No other God:  </a:t>
            </a:r>
            <a:r>
              <a:rPr lang="en-US" sz="2200" dirty="0" smtClean="0"/>
              <a:t>Enoch and Noah walked with God only</a:t>
            </a:r>
          </a:p>
          <a:p>
            <a:r>
              <a:rPr lang="en-US" sz="2200" dirty="0" smtClean="0"/>
              <a:t>                            Jacob to put away strange Gods (Gen 35:2) </a:t>
            </a:r>
          </a:p>
          <a:p>
            <a:r>
              <a:rPr lang="en-US" sz="2200" b="1" dirty="0" smtClean="0"/>
              <a:t>Honor: </a:t>
            </a:r>
            <a:r>
              <a:rPr lang="en-US" sz="2200" dirty="0" smtClean="0"/>
              <a:t>Abraham  Ishmael/Isaac  Gen 25:9</a:t>
            </a:r>
            <a:endParaRPr lang="en-US" sz="2200" dirty="0"/>
          </a:p>
          <a:p>
            <a:r>
              <a:rPr lang="en-US" sz="2200" b="1" dirty="0" smtClean="0"/>
              <a:t>              </a:t>
            </a:r>
            <a:r>
              <a:rPr lang="en-US" sz="2200" dirty="0" smtClean="0"/>
              <a:t>Isaac Jacob/Esau Gen 25:9-10</a:t>
            </a:r>
          </a:p>
          <a:p>
            <a:r>
              <a:rPr lang="en-US" sz="2200" dirty="0" smtClean="0"/>
              <a:t>              Jacobs sons Gen 50:12-14</a:t>
            </a:r>
          </a:p>
          <a:p>
            <a:r>
              <a:rPr lang="en-US" sz="2200" b="1" dirty="0" smtClean="0"/>
              <a:t>Murder:  </a:t>
            </a:r>
            <a:r>
              <a:rPr lang="en-US" sz="2200" dirty="0" smtClean="0"/>
              <a:t>Cain </a:t>
            </a:r>
            <a:r>
              <a:rPr lang="en-US" sz="2200" dirty="0"/>
              <a:t>Gen 3 and  Lamech Gen 4</a:t>
            </a:r>
          </a:p>
          <a:p>
            <a:r>
              <a:rPr lang="en-US" sz="2200" b="1" dirty="0" smtClean="0"/>
              <a:t>Adultery/ lie: </a:t>
            </a:r>
            <a:r>
              <a:rPr lang="en-US" sz="2200" dirty="0" smtClean="0"/>
              <a:t>Gen 12 Abraham and Pharaoh and Abimelech</a:t>
            </a:r>
          </a:p>
          <a:p>
            <a:r>
              <a:rPr lang="en-US" sz="2200" dirty="0" smtClean="0"/>
              <a:t>                          Gen 20 Isaac and Abimelech</a:t>
            </a:r>
          </a:p>
          <a:p>
            <a:r>
              <a:rPr lang="en-US" sz="2200" b="1" dirty="0" smtClean="0"/>
              <a:t>Steal : </a:t>
            </a:r>
            <a:r>
              <a:rPr lang="en-US" sz="2200" dirty="0" smtClean="0"/>
              <a:t>Joseph </a:t>
            </a:r>
            <a:r>
              <a:rPr lang="en-US" sz="2200" dirty="0"/>
              <a:t>Benjamin Gen </a:t>
            </a:r>
            <a:r>
              <a:rPr lang="en-US" sz="2200" dirty="0" smtClean="0"/>
              <a:t>44:4</a:t>
            </a:r>
          </a:p>
          <a:p>
            <a:r>
              <a:rPr lang="en-US" sz="2200" b="1" dirty="0" smtClean="0"/>
              <a:t>Lie:  </a:t>
            </a:r>
            <a:r>
              <a:rPr lang="en-US" sz="2200" dirty="0" smtClean="0"/>
              <a:t>Cain  - don’t know where Able is</a:t>
            </a:r>
          </a:p>
          <a:p>
            <a:r>
              <a:rPr lang="en-US" sz="2200" b="1" dirty="0" smtClean="0"/>
              <a:t>Covet: </a:t>
            </a:r>
            <a:r>
              <a:rPr lang="en-US" sz="2200" dirty="0" smtClean="0"/>
              <a:t>Eve</a:t>
            </a:r>
          </a:p>
          <a:p>
            <a:r>
              <a:rPr lang="en-US" sz="2200" dirty="0" smtClean="0"/>
              <a:t>             Sarah Ishmael</a:t>
            </a:r>
          </a:p>
          <a:p>
            <a:r>
              <a:rPr lang="en-US" dirty="0" smtClean="0"/>
              <a:t>   </a:t>
            </a:r>
            <a:endParaRPr lang="en-US" dirty="0"/>
          </a:p>
        </p:txBody>
      </p:sp>
      <p:sp>
        <p:nvSpPr>
          <p:cNvPr id="5" name="Slide Number Placeholder 4"/>
          <p:cNvSpPr>
            <a:spLocks noGrp="1"/>
          </p:cNvSpPr>
          <p:nvPr>
            <p:ph type="sldNum" sz="quarter" idx="12"/>
          </p:nvPr>
        </p:nvSpPr>
        <p:spPr/>
        <p:txBody>
          <a:bodyPr/>
          <a:lstStyle/>
          <a:p>
            <a:fld id="{2F7642C8-2E4A-43F3-863B-E99AFCAAD146}" type="slidenum">
              <a:rPr lang="en-US" smtClean="0"/>
              <a:t>5</a:t>
            </a:fld>
            <a:endParaRPr lang="en-US"/>
          </a:p>
        </p:txBody>
      </p:sp>
      <p:sp>
        <p:nvSpPr>
          <p:cNvPr id="6" name="TextBox 5"/>
          <p:cNvSpPr txBox="1"/>
          <p:nvPr/>
        </p:nvSpPr>
        <p:spPr>
          <a:xfrm>
            <a:off x="82924" y="5682734"/>
            <a:ext cx="7994276" cy="430887"/>
          </a:xfrm>
          <a:prstGeom prst="rect">
            <a:avLst/>
          </a:prstGeom>
          <a:noFill/>
        </p:spPr>
        <p:txBody>
          <a:bodyPr wrap="square" rtlCol="0">
            <a:spAutoFit/>
          </a:bodyPr>
          <a:lstStyle/>
          <a:p>
            <a:r>
              <a:rPr lang="en-US" sz="2200" b="1" dirty="0" smtClean="0"/>
              <a:t>These are an expression of God’s holy character from the beginning</a:t>
            </a:r>
            <a:endParaRPr lang="en-US" sz="2200" b="1" dirty="0"/>
          </a:p>
        </p:txBody>
      </p:sp>
    </p:spTree>
    <p:extLst>
      <p:ext uri="{BB962C8B-B14F-4D97-AF65-F5344CB8AC3E}">
        <p14:creationId xmlns:p14="http://schemas.microsoft.com/office/powerpoint/2010/main" val="47264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F7642C8-2E4A-43F3-863B-E99AFCAAD146}" type="slidenum">
              <a:rPr lang="en-US" smtClean="0"/>
              <a:t>6</a:t>
            </a:fld>
            <a:endParaRPr lang="en-US"/>
          </a:p>
        </p:txBody>
      </p:sp>
      <p:sp>
        <p:nvSpPr>
          <p:cNvPr id="3" name="Rectangle 2"/>
          <p:cNvSpPr/>
          <p:nvPr/>
        </p:nvSpPr>
        <p:spPr>
          <a:xfrm>
            <a:off x="0" y="457200"/>
            <a:ext cx="8991600" cy="6309420"/>
          </a:xfrm>
          <a:prstGeom prst="rect">
            <a:avLst/>
          </a:prstGeom>
        </p:spPr>
        <p:txBody>
          <a:bodyPr wrap="square">
            <a:spAutoFit/>
          </a:bodyPr>
          <a:lstStyle/>
          <a:p>
            <a:r>
              <a:rPr lang="en-US" sz="2400" b="1" i="1" dirty="0" smtClean="0"/>
              <a:t>                                   It </a:t>
            </a:r>
            <a:r>
              <a:rPr lang="en-US" sz="2400" b="1" i="1" dirty="0"/>
              <a:t>Will Never Pass Away</a:t>
            </a:r>
          </a:p>
          <a:p>
            <a:r>
              <a:rPr lang="en-US" sz="2200" b="1" dirty="0"/>
              <a:t>The fact that God’s law expresses God’s character has many implications. One is that when we break God’s law we are making a direct assault on God himself. To worship another god is </a:t>
            </a:r>
            <a:r>
              <a:rPr lang="en-US" sz="2200" b="1" i="1" dirty="0"/>
              <a:t>to deny God’s sovereignty</a:t>
            </a:r>
            <a:r>
              <a:rPr lang="en-US" sz="2200" b="1" dirty="0"/>
              <a:t>; to misuse his name is to </a:t>
            </a:r>
            <a:r>
              <a:rPr lang="en-US" sz="2200" b="1" i="1" dirty="0"/>
              <a:t>deny his honor</a:t>
            </a:r>
            <a:r>
              <a:rPr lang="en-US" sz="2200" b="1" dirty="0"/>
              <a:t>; to steal is to </a:t>
            </a:r>
            <a:r>
              <a:rPr lang="en-US" sz="2200" b="1" i="1" dirty="0"/>
              <a:t>deny his providence</a:t>
            </a:r>
            <a:r>
              <a:rPr lang="en-US" sz="2200" b="1" dirty="0"/>
              <a:t>; to lie is to </a:t>
            </a:r>
            <a:r>
              <a:rPr lang="en-US" sz="2200" b="1" i="1" dirty="0"/>
              <a:t>deny his truthfulness</a:t>
            </a:r>
            <a:r>
              <a:rPr lang="en-US" sz="2200" b="1" dirty="0"/>
              <a:t>; and so forth. Every violation of the law is an offense against God’s holy character</a:t>
            </a:r>
            <a:r>
              <a:rPr lang="en-US" sz="2200" b="1" dirty="0" smtClean="0"/>
              <a:t>.</a:t>
            </a:r>
          </a:p>
          <a:p>
            <a:endParaRPr lang="en-US" sz="2200" b="1" dirty="0"/>
          </a:p>
          <a:p>
            <a:r>
              <a:rPr lang="en-US" sz="2200" b="1" dirty="0"/>
              <a:t>Another implication of the relationship between our Lord and his law is that </a:t>
            </a:r>
            <a:r>
              <a:rPr lang="en-US" sz="2200" b="1" i="1" dirty="0"/>
              <a:t>the law is perpetually binding</a:t>
            </a:r>
            <a:r>
              <a:rPr lang="en-US" sz="2200" b="1" dirty="0"/>
              <a:t>, that it remains in force for all persons in all places at all times. Sovereignty, justice, faithfulness, truthfulness, love—these are God’s eternal attributes. He would have to un-God himself to set them aside. We should expect, therefore, that the law that expresses his eternal attributes has eternal validity</a:t>
            </a:r>
            <a:r>
              <a:rPr lang="en-US" sz="2200" b="1" dirty="0" smtClean="0"/>
              <a:t>.</a:t>
            </a:r>
          </a:p>
          <a:p>
            <a:endParaRPr lang="en-US" sz="2200" b="1" dirty="0"/>
          </a:p>
          <a:p>
            <a:pPr lvl="1"/>
            <a:r>
              <a:rPr lang="en-US" dirty="0"/>
              <a:t> </a:t>
            </a:r>
            <a:r>
              <a:rPr lang="en-US" dirty="0" err="1"/>
              <a:t>Ryken</a:t>
            </a:r>
            <a:r>
              <a:rPr lang="en-US" dirty="0"/>
              <a:t>, P. G., &amp; Hughes, R. K. (2005).  (p. 528). Wheaton, IL: Crossway Books.</a:t>
            </a:r>
          </a:p>
          <a:p>
            <a:endParaRPr lang="en-US" dirty="0"/>
          </a:p>
          <a:p>
            <a:r>
              <a:rPr lang="en-US" dirty="0"/>
              <a:t> </a:t>
            </a:r>
            <a:r>
              <a:rPr lang="en-US" dirty="0" err="1"/>
              <a:t>Ryken</a:t>
            </a:r>
            <a:r>
              <a:rPr lang="en-US" dirty="0"/>
              <a:t>, P. G., &amp; Hughes, R. K. (2005). </a:t>
            </a:r>
            <a:r>
              <a:rPr lang="en-US" i="1" u="sng" dirty="0">
                <a:hlinkClick r:id="rId2"/>
              </a:rPr>
              <a:t>Exodus: saved for God’s glory</a:t>
            </a:r>
            <a:r>
              <a:rPr lang="en-US" dirty="0">
                <a:hlinkClick r:id="rId2"/>
              </a:rPr>
              <a:t> (p. 528). Wheaton, IL: Crossway Books.</a:t>
            </a:r>
          </a:p>
        </p:txBody>
      </p:sp>
    </p:spTree>
    <p:extLst>
      <p:ext uri="{BB962C8B-B14F-4D97-AF65-F5344CB8AC3E}">
        <p14:creationId xmlns:p14="http://schemas.microsoft.com/office/powerpoint/2010/main" val="2883809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35846"/>
            <a:ext cx="8077200" cy="6494085"/>
          </a:xfrm>
          <a:prstGeom prst="rect">
            <a:avLst/>
          </a:prstGeom>
        </p:spPr>
        <p:txBody>
          <a:bodyPr wrap="square">
            <a:spAutoFit/>
          </a:bodyPr>
          <a:lstStyle/>
          <a:p>
            <a:r>
              <a:rPr lang="en-US" sz="2400" b="1" i="1" dirty="0"/>
              <a:t>The Goodness of Creation</a:t>
            </a:r>
          </a:p>
          <a:p>
            <a:r>
              <a:rPr lang="en-US" sz="2400" dirty="0"/>
              <a:t>Genesis 1 tells us over and over again an important thing about this creation. In 1:4 we read, “And God saw the light, that it was good.” The phrase </a:t>
            </a:r>
            <a:r>
              <a:rPr lang="en-US" sz="2400" i="1" dirty="0"/>
              <a:t>that it was good is repeated in 1:10, 12, 18, 21 and 25. And 1:31 sums up the whole of God’s judgment: “And God saw everything that he had made, and, behold, it was very good.” </a:t>
            </a:r>
            <a:r>
              <a:rPr lang="en-US" sz="3200" b="1" i="1" dirty="0"/>
              <a:t>This is not a relative judgment, but a judgment of the holy God who has a character and </a:t>
            </a:r>
            <a:r>
              <a:rPr lang="en-US" sz="3200" b="1" i="1" u="sng" dirty="0"/>
              <a:t>whose character is the law of the universe</a:t>
            </a:r>
            <a:r>
              <a:rPr lang="en-US" sz="2400" i="1" dirty="0"/>
              <a:t>. His conclusion: “Every step and every sphere of creation, and the whole thing put together—man himself and his total environment, the heavens and the earth—conforms to Myself.”</a:t>
            </a:r>
          </a:p>
          <a:p>
            <a:pPr lvl="1"/>
            <a:r>
              <a:rPr lang="en-US" dirty="0"/>
              <a:t> Schaeffer, F. A. (1982).  (Vol. 2, p. 37). Westchester, IL: Crossway Books.</a:t>
            </a:r>
          </a:p>
          <a:p>
            <a:endParaRPr lang="en-US" dirty="0"/>
          </a:p>
          <a:p>
            <a:r>
              <a:rPr lang="en-US" dirty="0"/>
              <a:t> Schaeffer, F. A. (1982). </a:t>
            </a:r>
            <a:r>
              <a:rPr lang="en-US" i="1" u="sng" dirty="0">
                <a:hlinkClick r:id="rId2"/>
              </a:rPr>
              <a:t>The complete works of Francis A. Schaeffer: a Christian worldview</a:t>
            </a:r>
            <a:r>
              <a:rPr lang="en-US" dirty="0">
                <a:hlinkClick r:id="rId2"/>
              </a:rPr>
              <a:t> (Vol. 2, p. 37). Westchester, IL: Crossway Books.</a:t>
            </a:r>
          </a:p>
        </p:txBody>
      </p:sp>
      <p:sp>
        <p:nvSpPr>
          <p:cNvPr id="4" name="Slide Number Placeholder 3"/>
          <p:cNvSpPr>
            <a:spLocks noGrp="1"/>
          </p:cNvSpPr>
          <p:nvPr>
            <p:ph type="sldNum" sz="quarter" idx="12"/>
          </p:nvPr>
        </p:nvSpPr>
        <p:spPr/>
        <p:txBody>
          <a:bodyPr/>
          <a:lstStyle/>
          <a:p>
            <a:fld id="{2F7642C8-2E4A-43F3-863B-E99AFCAAD146}" type="slidenum">
              <a:rPr lang="en-US" smtClean="0"/>
              <a:t>7</a:t>
            </a:fld>
            <a:endParaRPr lang="en-US"/>
          </a:p>
        </p:txBody>
      </p:sp>
    </p:spTree>
    <p:extLst>
      <p:ext uri="{BB962C8B-B14F-4D97-AF65-F5344CB8AC3E}">
        <p14:creationId xmlns:p14="http://schemas.microsoft.com/office/powerpoint/2010/main" val="1107393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4965" y="188730"/>
            <a:ext cx="4343398" cy="400110"/>
          </a:xfrm>
          <a:prstGeom prst="rect">
            <a:avLst/>
          </a:prstGeom>
          <a:noFill/>
        </p:spPr>
        <p:txBody>
          <a:bodyPr wrap="square" rtlCol="0">
            <a:spAutoFit/>
          </a:bodyPr>
          <a:lstStyle/>
          <a:p>
            <a:r>
              <a:rPr lang="en-US" sz="2000" b="1" dirty="0" smtClean="0"/>
              <a:t>Creation itself is a mandate from God</a:t>
            </a:r>
            <a:endParaRPr lang="en-US" sz="2000" b="1" dirty="0"/>
          </a:p>
        </p:txBody>
      </p:sp>
      <p:sp>
        <p:nvSpPr>
          <p:cNvPr id="3" name="TextBox 2"/>
          <p:cNvSpPr txBox="1"/>
          <p:nvPr/>
        </p:nvSpPr>
        <p:spPr>
          <a:xfrm flipH="1">
            <a:off x="443752" y="798714"/>
            <a:ext cx="8018928" cy="707886"/>
          </a:xfrm>
          <a:prstGeom prst="rect">
            <a:avLst/>
          </a:prstGeom>
          <a:noFill/>
        </p:spPr>
        <p:txBody>
          <a:bodyPr wrap="square" rtlCol="0">
            <a:spAutoFit/>
          </a:bodyPr>
          <a:lstStyle/>
          <a:p>
            <a:r>
              <a:rPr lang="en-US" sz="2000" b="1" dirty="0" smtClean="0"/>
              <a:t>Each phase of creation is an act of God’s plan and purpose  -  including the food we eat (Gen 1:29-31)</a:t>
            </a:r>
            <a:endParaRPr lang="en-US" sz="2000" b="1" dirty="0"/>
          </a:p>
        </p:txBody>
      </p:sp>
      <p:sp>
        <p:nvSpPr>
          <p:cNvPr id="4" name="TextBox 3"/>
          <p:cNvSpPr txBox="1"/>
          <p:nvPr/>
        </p:nvSpPr>
        <p:spPr>
          <a:xfrm>
            <a:off x="443752" y="1480810"/>
            <a:ext cx="7942729" cy="769441"/>
          </a:xfrm>
          <a:prstGeom prst="rect">
            <a:avLst/>
          </a:prstGeom>
          <a:noFill/>
        </p:spPr>
        <p:txBody>
          <a:bodyPr wrap="square" rtlCol="0">
            <a:spAutoFit/>
          </a:bodyPr>
          <a:lstStyle/>
          <a:p>
            <a:r>
              <a:rPr lang="en-US" sz="2200" b="1" dirty="0" smtClean="0"/>
              <a:t>Every living thing was created with the ability to reproduce after its own kind</a:t>
            </a:r>
            <a:endParaRPr lang="en-US" sz="2200" b="1" dirty="0"/>
          </a:p>
        </p:txBody>
      </p:sp>
      <p:sp>
        <p:nvSpPr>
          <p:cNvPr id="5" name="TextBox 4"/>
          <p:cNvSpPr txBox="1"/>
          <p:nvPr/>
        </p:nvSpPr>
        <p:spPr>
          <a:xfrm>
            <a:off x="430305" y="2250251"/>
            <a:ext cx="8229598" cy="769441"/>
          </a:xfrm>
          <a:prstGeom prst="rect">
            <a:avLst/>
          </a:prstGeom>
          <a:noFill/>
        </p:spPr>
        <p:txBody>
          <a:bodyPr wrap="square" rtlCol="0">
            <a:spAutoFit/>
          </a:bodyPr>
          <a:lstStyle/>
          <a:p>
            <a:r>
              <a:rPr lang="en-US" sz="2200" b="1" dirty="0" smtClean="0"/>
              <a:t>Man was created in only two versions:  male and female.  Any anomaly is a result of the fall when sin entered into God’s creation.</a:t>
            </a:r>
            <a:endParaRPr lang="en-US" sz="2200" b="1" dirty="0"/>
          </a:p>
        </p:txBody>
      </p:sp>
      <p:sp>
        <p:nvSpPr>
          <p:cNvPr id="6" name="TextBox 5"/>
          <p:cNvSpPr txBox="1"/>
          <p:nvPr/>
        </p:nvSpPr>
        <p:spPr>
          <a:xfrm flipH="1">
            <a:off x="443752" y="3019692"/>
            <a:ext cx="8077199" cy="1107996"/>
          </a:xfrm>
          <a:prstGeom prst="rect">
            <a:avLst/>
          </a:prstGeom>
          <a:noFill/>
        </p:spPr>
        <p:txBody>
          <a:bodyPr wrap="square" rtlCol="0">
            <a:spAutoFit/>
          </a:bodyPr>
          <a:lstStyle/>
          <a:p>
            <a:r>
              <a:rPr lang="en-US" sz="2200" b="1" dirty="0" smtClean="0"/>
              <a:t>Man was created in the image of God but not equal to God.  Satan’s lie was a deception to draw us away </a:t>
            </a:r>
            <a:r>
              <a:rPr lang="en-US" sz="2200" b="1" dirty="0" smtClean="0"/>
              <a:t>from </a:t>
            </a:r>
            <a:r>
              <a:rPr lang="en-US" sz="2200" b="1" dirty="0" smtClean="0"/>
              <a:t>obedience to God by elevating him to equality with God.</a:t>
            </a:r>
            <a:endParaRPr lang="en-US" sz="2200" b="1" dirty="0"/>
          </a:p>
        </p:txBody>
      </p:sp>
      <p:sp>
        <p:nvSpPr>
          <p:cNvPr id="7" name="TextBox 6"/>
          <p:cNvSpPr txBox="1"/>
          <p:nvPr/>
        </p:nvSpPr>
        <p:spPr>
          <a:xfrm>
            <a:off x="480731" y="4149566"/>
            <a:ext cx="8334937" cy="1446550"/>
          </a:xfrm>
          <a:prstGeom prst="rect">
            <a:avLst/>
          </a:prstGeom>
          <a:noFill/>
        </p:spPr>
        <p:txBody>
          <a:bodyPr wrap="square" rtlCol="0">
            <a:spAutoFit/>
          </a:bodyPr>
          <a:lstStyle/>
          <a:p>
            <a:r>
              <a:rPr lang="en-US" sz="2200" b="1" dirty="0" smtClean="0"/>
              <a:t>Being created in His image gives man the interest in obeying God the way Christ did but man wanted to be like God and forfeited his ability to obey implicitly.  He did not want to only know good and evil but wanted to determine the parameters of good and evil Gen 3:5-7</a:t>
            </a:r>
            <a:endParaRPr lang="en-US" sz="2200" b="1" dirty="0"/>
          </a:p>
        </p:txBody>
      </p:sp>
      <p:sp>
        <p:nvSpPr>
          <p:cNvPr id="8" name="TextBox 7"/>
          <p:cNvSpPr txBox="1"/>
          <p:nvPr/>
        </p:nvSpPr>
        <p:spPr>
          <a:xfrm>
            <a:off x="0" y="5750004"/>
            <a:ext cx="9296400" cy="1107996"/>
          </a:xfrm>
          <a:prstGeom prst="rect">
            <a:avLst/>
          </a:prstGeom>
          <a:noFill/>
        </p:spPr>
        <p:txBody>
          <a:bodyPr wrap="square" rtlCol="0">
            <a:spAutoFit/>
          </a:bodyPr>
          <a:lstStyle/>
          <a:p>
            <a:r>
              <a:rPr lang="en-US" sz="2200" b="1" dirty="0" smtClean="0"/>
              <a:t>The ten are expressions of the nature and character of God that man was intended to have.  They are not only a description of God’s nature and character but with God as the original father they are what man wants to be.</a:t>
            </a:r>
            <a:endParaRPr lang="en-US" sz="2200" b="1" dirty="0"/>
          </a:p>
        </p:txBody>
      </p:sp>
      <p:sp>
        <p:nvSpPr>
          <p:cNvPr id="9" name="Slide Number Placeholder 8"/>
          <p:cNvSpPr>
            <a:spLocks noGrp="1"/>
          </p:cNvSpPr>
          <p:nvPr>
            <p:ph type="sldNum" sz="quarter" idx="12"/>
          </p:nvPr>
        </p:nvSpPr>
        <p:spPr/>
        <p:txBody>
          <a:bodyPr/>
          <a:lstStyle/>
          <a:p>
            <a:fld id="{2F7642C8-2E4A-43F3-863B-E99AFCAAD146}" type="slidenum">
              <a:rPr lang="en-US" smtClean="0"/>
              <a:t>8</a:t>
            </a:fld>
            <a:endParaRPr lang="en-US"/>
          </a:p>
        </p:txBody>
      </p:sp>
    </p:spTree>
    <p:extLst>
      <p:ext uri="{BB962C8B-B14F-4D97-AF65-F5344CB8AC3E}">
        <p14:creationId xmlns:p14="http://schemas.microsoft.com/office/powerpoint/2010/main" val="259631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62634"/>
            <a:ext cx="7772400" cy="1107996"/>
          </a:xfrm>
          <a:prstGeom prst="rect">
            <a:avLst/>
          </a:prstGeom>
          <a:noFill/>
        </p:spPr>
        <p:txBody>
          <a:bodyPr wrap="square" rtlCol="0">
            <a:spAutoFit/>
          </a:bodyPr>
          <a:lstStyle/>
          <a:p>
            <a:r>
              <a:rPr lang="en-US" sz="2200" b="1" dirty="0" smtClean="0"/>
              <a:t>Man has a desire to determine morality but he is always getting it wrong because he is not holy as God is holy (Lev 11:44; 1 </a:t>
            </a:r>
            <a:r>
              <a:rPr lang="en-US" sz="2200" b="1" dirty="0" err="1" smtClean="0"/>
              <a:t>Pe</a:t>
            </a:r>
            <a:r>
              <a:rPr lang="en-US" sz="2200" b="1" dirty="0" smtClean="0"/>
              <a:t> 1:16)</a:t>
            </a:r>
            <a:endParaRPr lang="en-US" sz="2200" b="1" dirty="0"/>
          </a:p>
        </p:txBody>
      </p:sp>
      <p:sp>
        <p:nvSpPr>
          <p:cNvPr id="3" name="TextBox 2"/>
          <p:cNvSpPr txBox="1"/>
          <p:nvPr/>
        </p:nvSpPr>
        <p:spPr>
          <a:xfrm>
            <a:off x="228600" y="1470630"/>
            <a:ext cx="8001000" cy="769441"/>
          </a:xfrm>
          <a:prstGeom prst="rect">
            <a:avLst/>
          </a:prstGeom>
          <a:noFill/>
        </p:spPr>
        <p:txBody>
          <a:bodyPr wrap="square" rtlCol="0">
            <a:spAutoFit/>
          </a:bodyPr>
          <a:lstStyle/>
          <a:p>
            <a:r>
              <a:rPr lang="en-US" sz="2200" b="1" dirty="0" smtClean="0"/>
              <a:t>Only God can give a moral code that is both absolute and perfect.   He can do nothing else</a:t>
            </a:r>
            <a:endParaRPr lang="en-US" sz="2200" b="1" dirty="0"/>
          </a:p>
        </p:txBody>
      </p:sp>
      <p:sp>
        <p:nvSpPr>
          <p:cNvPr id="4" name="TextBox 3"/>
          <p:cNvSpPr txBox="1"/>
          <p:nvPr/>
        </p:nvSpPr>
        <p:spPr>
          <a:xfrm>
            <a:off x="194982" y="2173654"/>
            <a:ext cx="8068235" cy="430887"/>
          </a:xfrm>
          <a:prstGeom prst="rect">
            <a:avLst/>
          </a:prstGeom>
          <a:noFill/>
        </p:spPr>
        <p:txBody>
          <a:bodyPr wrap="square" rtlCol="0">
            <a:spAutoFit/>
          </a:bodyPr>
          <a:lstStyle/>
          <a:p>
            <a:r>
              <a:rPr lang="en-US" sz="2200" b="1" dirty="0" smtClean="0"/>
              <a:t>Man’s morality is, in fact, something less than moral. Lk 16:15</a:t>
            </a:r>
            <a:endParaRPr lang="en-US" sz="2200" b="1" dirty="0"/>
          </a:p>
        </p:txBody>
      </p:sp>
      <p:sp>
        <p:nvSpPr>
          <p:cNvPr id="6" name="TextBox 5"/>
          <p:cNvSpPr txBox="1"/>
          <p:nvPr/>
        </p:nvSpPr>
        <p:spPr>
          <a:xfrm>
            <a:off x="192741" y="2650180"/>
            <a:ext cx="8229600" cy="1107996"/>
          </a:xfrm>
          <a:prstGeom prst="rect">
            <a:avLst/>
          </a:prstGeom>
          <a:noFill/>
        </p:spPr>
        <p:txBody>
          <a:bodyPr wrap="square" rtlCol="0">
            <a:spAutoFit/>
          </a:bodyPr>
          <a:lstStyle/>
          <a:p>
            <a:r>
              <a:rPr lang="en-US" sz="2200" b="1" dirty="0" smtClean="0"/>
              <a:t>We need to recognize a standard outside of our selves.  If you have only your conscience to be your guide then there is no objective measure outside of yourself to discern good from evil  (</a:t>
            </a:r>
            <a:r>
              <a:rPr lang="en-US" sz="2200" b="1" dirty="0" err="1" smtClean="0"/>
              <a:t>Heb</a:t>
            </a:r>
            <a:r>
              <a:rPr lang="en-US" sz="2200" b="1" dirty="0" smtClean="0"/>
              <a:t> 5:14)</a:t>
            </a:r>
            <a:endParaRPr lang="en-US" sz="2200" b="1" dirty="0"/>
          </a:p>
        </p:txBody>
      </p:sp>
      <p:sp>
        <p:nvSpPr>
          <p:cNvPr id="7" name="TextBox 6"/>
          <p:cNvSpPr txBox="1"/>
          <p:nvPr/>
        </p:nvSpPr>
        <p:spPr>
          <a:xfrm>
            <a:off x="197224" y="3758176"/>
            <a:ext cx="8153400" cy="769441"/>
          </a:xfrm>
          <a:prstGeom prst="rect">
            <a:avLst/>
          </a:prstGeom>
          <a:noFill/>
        </p:spPr>
        <p:txBody>
          <a:bodyPr wrap="square" rtlCol="0">
            <a:spAutoFit/>
          </a:bodyPr>
          <a:lstStyle/>
          <a:p>
            <a:r>
              <a:rPr lang="en-US" sz="2200" b="1" dirty="0" smtClean="0"/>
              <a:t>The 10 are a list of what man, in the image of God, really wants to be.  (</a:t>
            </a:r>
            <a:r>
              <a:rPr lang="en-US" sz="2200" b="1" dirty="0" err="1" smtClean="0"/>
              <a:t>Eph</a:t>
            </a:r>
            <a:r>
              <a:rPr lang="en-US" sz="2200" b="1" dirty="0" smtClean="0"/>
              <a:t> 5:1,17)</a:t>
            </a:r>
            <a:endParaRPr lang="en-US" sz="2200" b="1" dirty="0"/>
          </a:p>
        </p:txBody>
      </p:sp>
      <p:sp>
        <p:nvSpPr>
          <p:cNvPr id="8" name="Slide Number Placeholder 7"/>
          <p:cNvSpPr>
            <a:spLocks noGrp="1"/>
          </p:cNvSpPr>
          <p:nvPr>
            <p:ph type="sldNum" sz="quarter" idx="12"/>
          </p:nvPr>
        </p:nvSpPr>
        <p:spPr/>
        <p:txBody>
          <a:bodyPr/>
          <a:lstStyle/>
          <a:p>
            <a:fld id="{2F7642C8-2E4A-43F3-863B-E99AFCAAD146}" type="slidenum">
              <a:rPr lang="en-US" smtClean="0"/>
              <a:t>9</a:t>
            </a:fld>
            <a:endParaRPr lang="en-US"/>
          </a:p>
        </p:txBody>
      </p:sp>
      <p:sp>
        <p:nvSpPr>
          <p:cNvPr id="9" name="TextBox 8"/>
          <p:cNvSpPr txBox="1"/>
          <p:nvPr/>
        </p:nvSpPr>
        <p:spPr>
          <a:xfrm flipH="1">
            <a:off x="228600" y="4648060"/>
            <a:ext cx="7587669" cy="430887"/>
          </a:xfrm>
          <a:prstGeom prst="rect">
            <a:avLst/>
          </a:prstGeom>
          <a:noFill/>
        </p:spPr>
        <p:txBody>
          <a:bodyPr wrap="square" rtlCol="0">
            <a:spAutoFit/>
          </a:bodyPr>
          <a:lstStyle/>
          <a:p>
            <a:r>
              <a:rPr lang="en-US" sz="2200" b="1" dirty="0" smtClean="0"/>
              <a:t>Reasons for confusion, discouragement. depression</a:t>
            </a:r>
            <a:endParaRPr lang="en-US" sz="2200" b="1" dirty="0"/>
          </a:p>
        </p:txBody>
      </p:sp>
      <p:sp>
        <p:nvSpPr>
          <p:cNvPr id="10" name="TextBox 9"/>
          <p:cNvSpPr txBox="1"/>
          <p:nvPr/>
        </p:nvSpPr>
        <p:spPr>
          <a:xfrm>
            <a:off x="0" y="5105400"/>
            <a:ext cx="8991601" cy="430887"/>
          </a:xfrm>
          <a:prstGeom prst="rect">
            <a:avLst/>
          </a:prstGeom>
          <a:noFill/>
        </p:spPr>
        <p:txBody>
          <a:bodyPr wrap="square" rtlCol="0">
            <a:spAutoFit/>
          </a:bodyPr>
          <a:lstStyle/>
          <a:p>
            <a:r>
              <a:rPr lang="en-US" sz="2200" b="1" dirty="0" smtClean="0"/>
              <a:t>There is only one way to satisfy those 10  -  Become like man before the fall</a:t>
            </a:r>
            <a:r>
              <a:rPr lang="en-US" dirty="0" smtClean="0"/>
              <a:t>.  </a:t>
            </a:r>
            <a:endParaRPr lang="en-US" dirty="0"/>
          </a:p>
        </p:txBody>
      </p:sp>
      <p:sp>
        <p:nvSpPr>
          <p:cNvPr id="11" name="TextBox 10"/>
          <p:cNvSpPr txBox="1"/>
          <p:nvPr/>
        </p:nvSpPr>
        <p:spPr>
          <a:xfrm>
            <a:off x="0" y="5536287"/>
            <a:ext cx="9067801" cy="430887"/>
          </a:xfrm>
          <a:prstGeom prst="rect">
            <a:avLst/>
          </a:prstGeom>
          <a:noFill/>
        </p:spPr>
        <p:txBody>
          <a:bodyPr wrap="square" rtlCol="0">
            <a:spAutoFit/>
          </a:bodyPr>
          <a:lstStyle/>
          <a:p>
            <a:r>
              <a:rPr lang="en-US" sz="2200" b="1" dirty="0" smtClean="0"/>
              <a:t>Become a new creature in Christ -  The plan of God leads to the cross</a:t>
            </a:r>
            <a:endParaRPr lang="en-US" sz="2200" b="1" dirty="0"/>
          </a:p>
        </p:txBody>
      </p:sp>
      <p:sp>
        <p:nvSpPr>
          <p:cNvPr id="12" name="TextBox 11"/>
          <p:cNvSpPr txBox="1"/>
          <p:nvPr/>
        </p:nvSpPr>
        <p:spPr>
          <a:xfrm>
            <a:off x="0" y="6096000"/>
            <a:ext cx="8839200" cy="430887"/>
          </a:xfrm>
          <a:prstGeom prst="rect">
            <a:avLst/>
          </a:prstGeom>
          <a:noFill/>
        </p:spPr>
        <p:txBody>
          <a:bodyPr wrap="square" rtlCol="0">
            <a:spAutoFit/>
          </a:bodyPr>
          <a:lstStyle/>
          <a:p>
            <a:r>
              <a:rPr lang="en-US" sz="2200" b="1" dirty="0" smtClean="0">
                <a:solidFill>
                  <a:srgbClr val="FF0000"/>
                </a:solidFill>
              </a:rPr>
              <a:t>The 10 are not a condition for salvation but a consequence of salvation.</a:t>
            </a:r>
            <a:endParaRPr lang="en-US" sz="2200" b="1" dirty="0">
              <a:solidFill>
                <a:srgbClr val="FF0000"/>
              </a:solidFill>
            </a:endParaRPr>
          </a:p>
        </p:txBody>
      </p:sp>
    </p:spTree>
    <p:extLst>
      <p:ext uri="{BB962C8B-B14F-4D97-AF65-F5344CB8AC3E}">
        <p14:creationId xmlns:p14="http://schemas.microsoft.com/office/powerpoint/2010/main" val="9598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1229</TotalTime>
  <Words>3091</Words>
  <Application>Microsoft Office PowerPoint</Application>
  <PresentationFormat>On-screen Show (4:3)</PresentationFormat>
  <Paragraphs>315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kjpfaff</dc:creator>
  <cp:lastModifiedBy>kjpfaff</cp:lastModifiedBy>
  <cp:revision>77</cp:revision>
  <cp:lastPrinted>2017-04-30T18:59:35Z</cp:lastPrinted>
  <dcterms:created xsi:type="dcterms:W3CDTF">2017-03-24T11:52:51Z</dcterms:created>
  <dcterms:modified xsi:type="dcterms:W3CDTF">2017-04-30T21:33:03Z</dcterms:modified>
</cp:coreProperties>
</file>