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varScale="1">
        <p:scale>
          <a:sx n="79" d="100"/>
          <a:sy n="79" d="100"/>
        </p:scale>
        <p:origin x="-252"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E46659C-12AC-4732-B53B-06AC8D1BF764}" type="datetimeFigureOut">
              <a:rPr lang="en-US" smtClean="0"/>
              <a:pPr/>
              <a:t>10/4/2016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35F0BC-3EF5-4CC4-B9AF-6AB95C512295}" type="slidenum">
              <a:rPr lang="en-US" smtClean="0"/>
              <a:pPr/>
              <a:t>‹#›</a:t>
            </a:fld>
            <a:endParaRPr lang="en-US"/>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6659C-12AC-4732-B53B-06AC8D1BF764}"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6659C-12AC-4732-B53B-06AC8D1BF764}"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6659C-12AC-4732-B53B-06AC8D1BF764}"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46659C-12AC-4732-B53B-06AC8D1BF764}"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4812507"/>
            <a:ext cx="762000" cy="273844"/>
          </a:xfrm>
        </p:spPr>
        <p:txBody>
          <a:bodyPr/>
          <a:lstStyle/>
          <a:p>
            <a:fld id="{1935F0BC-3EF5-4CC4-B9AF-6AB95C5122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46659C-12AC-4732-B53B-06AC8D1BF764}"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46659C-12AC-4732-B53B-06AC8D1BF764}" type="datetimeFigureOut">
              <a:rPr lang="en-US" smtClean="0"/>
              <a:pPr/>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6659C-12AC-4732-B53B-06AC8D1BF764}" type="datetimeFigureOut">
              <a:rPr lang="en-US" smtClean="0"/>
              <a:pPr/>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6659C-12AC-4732-B53B-06AC8D1BF764}" type="datetimeFigureOut">
              <a:rPr lang="en-US" smtClean="0"/>
              <a:pPr/>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46659C-12AC-4732-B53B-06AC8D1BF764}"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46659C-12AC-4732-B53B-06AC8D1BF764}"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F0BC-3EF5-4CC4-B9AF-6AB95C5122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6E46659C-12AC-4732-B53B-06AC8D1BF764}" type="datetimeFigureOut">
              <a:rPr lang="en-US" smtClean="0"/>
              <a:pPr/>
              <a:t>10/4/2016</a:t>
            </a:fld>
            <a:endParaRPr lang="en-US"/>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35F0BC-3EF5-4CC4-B9AF-6AB95C51229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2030" y="666750"/>
            <a:ext cx="8229600" cy="2286000"/>
          </a:xfrm>
        </p:spPr>
        <p:txBody>
          <a:bodyPr>
            <a:normAutofit/>
          </a:bodyPr>
          <a:lstStyle/>
          <a:p>
            <a:r>
              <a:rPr lang="en-US" sz="6000" dirty="0" smtClean="0"/>
              <a:t>DO YOU RECOGNIZE YOUR LEADERS?</a:t>
            </a:r>
            <a:endParaRPr lang="en-US" sz="6000" dirty="0"/>
          </a:p>
        </p:txBody>
      </p:sp>
      <p:sp>
        <p:nvSpPr>
          <p:cNvPr id="5" name="Subtitle 4"/>
          <p:cNvSpPr>
            <a:spLocks noGrp="1"/>
          </p:cNvSpPr>
          <p:nvPr>
            <p:ph type="subTitle" idx="1"/>
          </p:nvPr>
        </p:nvSpPr>
        <p:spPr>
          <a:xfrm>
            <a:off x="1371600" y="3486150"/>
            <a:ext cx="6400800" cy="1143000"/>
          </a:xfrm>
        </p:spPr>
        <p:txBody>
          <a:bodyPr>
            <a:normAutofit/>
          </a:bodyPr>
          <a:lstStyle/>
          <a:p>
            <a:r>
              <a:rPr lang="en-US" sz="3600" dirty="0" smtClean="0"/>
              <a:t>1Thessalonians 5:12</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603771"/>
          </a:xfrm>
        </p:spPr>
        <p:txBody>
          <a:bodyPr>
            <a:normAutofit/>
          </a:bodyPr>
          <a:lstStyle/>
          <a:p>
            <a:r>
              <a:rPr lang="en-US" dirty="0" smtClean="0"/>
              <a:t>DO YOU RECOGNIZE </a:t>
            </a:r>
            <a:br>
              <a:rPr lang="en-US" dirty="0" smtClean="0"/>
            </a:br>
            <a:r>
              <a:rPr lang="en-US" dirty="0" smtClean="0"/>
              <a:t>YOUR LEADERS?</a:t>
            </a:r>
            <a:endParaRPr lang="en-US" dirty="0"/>
          </a:p>
        </p:txBody>
      </p:sp>
      <p:sp>
        <p:nvSpPr>
          <p:cNvPr id="3" name="Content Placeholder 2"/>
          <p:cNvSpPr>
            <a:spLocks noGrp="1"/>
          </p:cNvSpPr>
          <p:nvPr>
            <p:ph idx="1"/>
          </p:nvPr>
        </p:nvSpPr>
        <p:spPr>
          <a:xfrm>
            <a:off x="457200" y="1962150"/>
            <a:ext cx="8229600" cy="2769870"/>
          </a:xfrm>
        </p:spPr>
        <p:txBody>
          <a:bodyPr/>
          <a:lstStyle/>
          <a:p>
            <a:pPr algn="ctr">
              <a:buNone/>
            </a:pPr>
            <a:r>
              <a:rPr lang="en-US" dirty="0" smtClean="0"/>
              <a:t>Your elders love you and desire to work alongside you for the glory of the Lord, </a:t>
            </a:r>
            <a:br>
              <a:rPr lang="en-US" dirty="0" smtClean="0"/>
            </a:br>
            <a:r>
              <a:rPr lang="en-US" dirty="0" smtClean="0"/>
              <a:t>the building up of the church, </a:t>
            </a:r>
            <a:br>
              <a:rPr lang="en-US" dirty="0" smtClean="0"/>
            </a:br>
            <a:r>
              <a:rPr lang="en-US" dirty="0" smtClean="0"/>
              <a:t>and the spreading of the gospel to the world…</a:t>
            </a:r>
            <a:br>
              <a:rPr lang="en-US" dirty="0" smtClean="0"/>
            </a:br>
            <a:endParaRPr lang="en-US" dirty="0" smtClean="0"/>
          </a:p>
          <a:p>
            <a:pPr algn="ctr">
              <a:buNone/>
            </a:pPr>
            <a:r>
              <a:rPr lang="en-US" dirty="0" smtClean="0"/>
              <a:t>BE PATIENT WITH US…AND PRAY FOR 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recognize your leaders?</a:t>
            </a:r>
            <a:endParaRPr lang="en-US" dirty="0"/>
          </a:p>
        </p:txBody>
      </p:sp>
      <p:sp>
        <p:nvSpPr>
          <p:cNvPr id="3" name="Content Placeholder 2"/>
          <p:cNvSpPr>
            <a:spLocks noGrp="1"/>
          </p:cNvSpPr>
          <p:nvPr>
            <p:ph idx="1"/>
          </p:nvPr>
        </p:nvSpPr>
        <p:spPr/>
        <p:txBody>
          <a:bodyPr/>
          <a:lstStyle/>
          <a:p>
            <a:r>
              <a:rPr lang="en-US" dirty="0" smtClean="0"/>
              <a:t>Elders = Overseers (Bishops) = Shepherds</a:t>
            </a:r>
          </a:p>
          <a:p>
            <a:r>
              <a:rPr lang="en-US" dirty="0" smtClean="0"/>
              <a:t>Lead…………Watch……………..Care for</a:t>
            </a:r>
          </a:p>
          <a:p>
            <a:r>
              <a:rPr lang="en-US" dirty="0" smtClean="0"/>
              <a:t>Motivated to benefit the sheep and glorify the Great Shepherd</a:t>
            </a:r>
          </a:p>
          <a:p>
            <a:r>
              <a:rPr lang="en-US" dirty="0" smtClean="0"/>
              <a:t>The Holy Spirit raises them up and the elders and flock recognize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OUR RELATIONSHIP </a:t>
            </a:r>
            <a:br>
              <a:rPr lang="en-US" dirty="0" smtClean="0"/>
            </a:br>
            <a:r>
              <a:rPr lang="en-US" dirty="0" smtClean="0"/>
              <a:t>TO OUR ELDERS?</a:t>
            </a:r>
            <a:endParaRPr lang="en-US" dirty="0"/>
          </a:p>
        </p:txBody>
      </p:sp>
      <p:sp>
        <p:nvSpPr>
          <p:cNvPr id="3" name="Content Placeholder 2"/>
          <p:cNvSpPr>
            <a:spLocks noGrp="1"/>
          </p:cNvSpPr>
          <p:nvPr>
            <p:ph idx="1"/>
          </p:nvPr>
        </p:nvSpPr>
        <p:spPr>
          <a:xfrm>
            <a:off x="228600" y="1200150"/>
            <a:ext cx="8610600" cy="3531870"/>
          </a:xfrm>
        </p:spPr>
        <p:txBody>
          <a:bodyPr>
            <a:normAutofit fontScale="92500"/>
          </a:bodyPr>
          <a:lstStyle/>
          <a:p>
            <a:r>
              <a:rPr lang="en-US" dirty="0" smtClean="0"/>
              <a:t>They are “among us”</a:t>
            </a:r>
          </a:p>
          <a:p>
            <a:r>
              <a:rPr lang="en-US" dirty="0" smtClean="0"/>
              <a:t>Respect them (1Thessalonians 5:12-13)</a:t>
            </a:r>
          </a:p>
          <a:p>
            <a:r>
              <a:rPr lang="en-US" dirty="0" smtClean="0"/>
              <a:t>Trust them (Hebrews 13:17)</a:t>
            </a:r>
          </a:p>
          <a:p>
            <a:r>
              <a:rPr lang="en-US" dirty="0" smtClean="0"/>
              <a:t>Communicate with them (James 5:14)</a:t>
            </a:r>
          </a:p>
          <a:p>
            <a:r>
              <a:rPr lang="en-US" dirty="0" smtClean="0"/>
              <a:t>Support them (1Timothy 5:17-18)</a:t>
            </a:r>
          </a:p>
          <a:p>
            <a:r>
              <a:rPr lang="en-US" dirty="0" smtClean="0"/>
              <a:t>Expect of them (1Timothy 5:19-20)</a:t>
            </a:r>
          </a:p>
          <a:p>
            <a:pPr>
              <a:buNone/>
            </a:pPr>
            <a:r>
              <a:rPr lang="en-US" dirty="0" smtClean="0"/>
              <a:t>**Elders should be loved as brothers, not resisted as foes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“Small Groups” Survey</a:t>
            </a:r>
            <a:endParaRPr lang="en-US" dirty="0"/>
          </a:p>
        </p:txBody>
      </p:sp>
      <p:sp>
        <p:nvSpPr>
          <p:cNvPr id="6" name="Content Placeholder 5"/>
          <p:cNvSpPr>
            <a:spLocks noGrp="1"/>
          </p:cNvSpPr>
          <p:nvPr>
            <p:ph idx="1"/>
          </p:nvPr>
        </p:nvSpPr>
        <p:spPr>
          <a:xfrm>
            <a:off x="0" y="1200150"/>
            <a:ext cx="8686800" cy="3531870"/>
          </a:xfrm>
        </p:spPr>
        <p:txBody>
          <a:bodyPr>
            <a:normAutofit fontScale="25000" lnSpcReduction="20000"/>
          </a:bodyPr>
          <a:lstStyle/>
          <a:p>
            <a:pPr>
              <a:buNone/>
            </a:pPr>
            <a:r>
              <a:rPr lang="en-US" dirty="0" smtClean="0"/>
              <a:t>        </a:t>
            </a:r>
            <a:r>
              <a:rPr lang="en-US" sz="11200" dirty="0" smtClean="0"/>
              <a:t>Your SHBC elders have been praying for a number of years regarding the potential benefit of what are often referred to as “small groups” (this term will be used throughout this survey, thought it may not be the description ultimately applied if this ministry is launched).  We have been approached by a variety of individuals who have expressed their own desire for regularly gathering with a small group of fellow-believers for spiritual purposes (normally 7-15 people).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Groups” Survey</a:t>
            </a:r>
            <a:endParaRPr lang="en-US" dirty="0"/>
          </a:p>
        </p:txBody>
      </p:sp>
      <p:sp>
        <p:nvSpPr>
          <p:cNvPr id="3" name="Content Placeholder 2"/>
          <p:cNvSpPr>
            <a:spLocks noGrp="1"/>
          </p:cNvSpPr>
          <p:nvPr>
            <p:ph idx="1"/>
          </p:nvPr>
        </p:nvSpPr>
        <p:spPr>
          <a:xfrm>
            <a:off x="381000" y="1200150"/>
            <a:ext cx="8305800" cy="3943350"/>
          </a:xfrm>
        </p:spPr>
        <p:txBody>
          <a:bodyPr>
            <a:normAutofit fontScale="25000" lnSpcReduction="20000"/>
          </a:bodyPr>
          <a:lstStyle/>
          <a:p>
            <a:pPr>
              <a:buNone/>
            </a:pPr>
            <a:r>
              <a:rPr lang="en-US" sz="9600" dirty="0" smtClean="0"/>
              <a:t>	</a:t>
            </a:r>
            <a:r>
              <a:rPr lang="en-US" sz="11200" dirty="0" smtClean="0"/>
              <a:t>The benefits that other local churches have experienced through this type of ministry include:</a:t>
            </a:r>
          </a:p>
          <a:p>
            <a:pPr>
              <a:buNone/>
            </a:pPr>
            <a:r>
              <a:rPr lang="en-US" sz="11200" dirty="0" smtClean="0"/>
              <a:t>-an atmosphere of openness and relationship building, </a:t>
            </a:r>
          </a:p>
          <a:p>
            <a:pPr>
              <a:buNone/>
            </a:pPr>
            <a:r>
              <a:rPr lang="en-US" sz="11200" dirty="0" smtClean="0"/>
              <a:t>-an opportunity for discussion and sharing of questions, struggles, and insights, </a:t>
            </a:r>
          </a:p>
          <a:p>
            <a:pPr>
              <a:buNone/>
            </a:pPr>
            <a:r>
              <a:rPr lang="en-US" sz="11200" dirty="0" smtClean="0"/>
              <a:t>-a fostering of spiritual growth and accountability, </a:t>
            </a:r>
          </a:p>
          <a:p>
            <a:pPr>
              <a:buNone/>
            </a:pPr>
            <a:r>
              <a:rPr lang="en-US" sz="11200" dirty="0" smtClean="0"/>
              <a:t>-development of deeper friendships and application of Scripture, and more.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Groups” Survey</a:t>
            </a:r>
            <a:endParaRPr lang="en-US" dirty="0"/>
          </a:p>
        </p:txBody>
      </p:sp>
      <p:sp>
        <p:nvSpPr>
          <p:cNvPr id="3" name="Content Placeholder 2"/>
          <p:cNvSpPr>
            <a:spLocks noGrp="1"/>
          </p:cNvSpPr>
          <p:nvPr>
            <p:ph idx="1"/>
          </p:nvPr>
        </p:nvSpPr>
        <p:spPr/>
        <p:txBody>
          <a:bodyPr/>
          <a:lstStyle/>
          <a:p>
            <a:pPr>
              <a:buNone/>
            </a:pPr>
            <a:r>
              <a:rPr lang="en-US" dirty="0" smtClean="0"/>
              <a:t>	 Each survey will be read individually by each elder.  We hope that you will prayerfully and sincerely share your thoughts on this potential ministry. We understand that not everyone will be interested in “small groups”, and we also realize that there are many logistical challenges involved.  Through this survey we are hoping to gain a better idea of the level of interest.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Groups” Survey</a:t>
            </a:r>
            <a:endParaRPr lang="en-US" dirty="0"/>
          </a:p>
        </p:txBody>
      </p:sp>
      <p:sp>
        <p:nvSpPr>
          <p:cNvPr id="3" name="Content Placeholder 2"/>
          <p:cNvSpPr>
            <a:spLocks noGrp="1"/>
          </p:cNvSpPr>
          <p:nvPr>
            <p:ph idx="1"/>
          </p:nvPr>
        </p:nvSpPr>
        <p:spPr/>
        <p:txBody>
          <a:bodyPr>
            <a:normAutofit lnSpcReduction="10000"/>
          </a:bodyPr>
          <a:lstStyle/>
          <a:p>
            <a:r>
              <a:rPr lang="en-US" dirty="0" smtClean="0"/>
              <a:t>Setting…Where to meet?</a:t>
            </a:r>
          </a:p>
          <a:p>
            <a:r>
              <a:rPr lang="en-US" dirty="0" smtClean="0"/>
              <a:t>Frequency…How often to meet?</a:t>
            </a:r>
          </a:p>
          <a:p>
            <a:r>
              <a:rPr lang="en-US" dirty="0" smtClean="0"/>
              <a:t>Timing…When to meet?</a:t>
            </a:r>
          </a:p>
          <a:p>
            <a:r>
              <a:rPr lang="en-US" dirty="0" smtClean="0"/>
              <a:t>Length…How long to meet?</a:t>
            </a:r>
          </a:p>
          <a:p>
            <a:r>
              <a:rPr lang="en-US" dirty="0" smtClean="0"/>
              <a:t>Content…What would be included?</a:t>
            </a:r>
          </a:p>
          <a:p>
            <a:r>
              <a:rPr lang="en-US" dirty="0" smtClean="0"/>
              <a:t>Childcare…How will it be handled?</a:t>
            </a:r>
          </a:p>
          <a:p>
            <a:r>
              <a:rPr lang="en-US" dirty="0" smtClean="0"/>
              <a:t>Make-up…Who will be in what group?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Groups” Survey</a:t>
            </a:r>
            <a:endParaRPr lang="en-US" dirty="0"/>
          </a:p>
        </p:txBody>
      </p:sp>
      <p:sp>
        <p:nvSpPr>
          <p:cNvPr id="3" name="Content Placeholder 2"/>
          <p:cNvSpPr>
            <a:spLocks noGrp="1"/>
          </p:cNvSpPr>
          <p:nvPr>
            <p:ph idx="1"/>
          </p:nvPr>
        </p:nvSpPr>
        <p:spPr/>
        <p:txBody>
          <a:bodyPr/>
          <a:lstStyle/>
          <a:p>
            <a:r>
              <a:rPr lang="en-US" dirty="0" smtClean="0"/>
              <a:t>Dream…What would it look like?</a:t>
            </a:r>
          </a:p>
          <a:p>
            <a:r>
              <a:rPr lang="en-US" dirty="0" smtClean="0"/>
              <a:t>Goals…What should it accomplish?</a:t>
            </a:r>
          </a:p>
          <a:p>
            <a:r>
              <a:rPr lang="en-US" dirty="0" smtClean="0"/>
              <a:t>Reservations…Concerns?</a:t>
            </a:r>
          </a:p>
          <a:p>
            <a:r>
              <a:rPr lang="en-US" dirty="0" smtClean="0"/>
              <a:t>Miscellaneous…Anything else?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Groups” Survey</a:t>
            </a:r>
            <a:endParaRPr lang="en-US" dirty="0"/>
          </a:p>
        </p:txBody>
      </p:sp>
      <p:sp>
        <p:nvSpPr>
          <p:cNvPr id="3" name="Content Placeholder 2"/>
          <p:cNvSpPr>
            <a:spLocks noGrp="1"/>
          </p:cNvSpPr>
          <p:nvPr>
            <p:ph idx="1"/>
          </p:nvPr>
        </p:nvSpPr>
        <p:spPr>
          <a:xfrm>
            <a:off x="304800" y="1200150"/>
            <a:ext cx="8382000" cy="3943350"/>
          </a:xfrm>
        </p:spPr>
        <p:txBody>
          <a:bodyPr>
            <a:normAutofit lnSpcReduction="10000"/>
          </a:bodyPr>
          <a:lstStyle/>
          <a:p>
            <a:pPr>
              <a:buNone/>
            </a:pPr>
            <a:r>
              <a:rPr lang="en-US" dirty="0" smtClean="0"/>
              <a:t>	Thank you for taking the time to share your thoughts.  Be assured that your elders will prayerfully consider all input that we receive.  We recognize that it is ultimately our responsibility before the Lord to make decisions regarding this potential ministry, but we also are confident that the Lord desires us to be sensitive to input from the believers in the assembly.</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6x9">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16x9</Template>
  <TotalTime>1</TotalTime>
  <Words>291</Words>
  <Application>Microsoft Office PowerPoint</Application>
  <PresentationFormat>On-screen Show (16:9)</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16x9</vt:lpstr>
      <vt:lpstr>DO YOU RECOGNIZE YOUR LEADERS?</vt:lpstr>
      <vt:lpstr>Do you recognize your leaders?</vt:lpstr>
      <vt:lpstr>WHAT IS OUR RELATIONSHIP  TO OUR ELDERS?</vt:lpstr>
      <vt:lpstr>“Small Groups” Survey</vt:lpstr>
      <vt:lpstr>“Small Groups” Survey</vt:lpstr>
      <vt:lpstr>“Small Groups” Survey</vt:lpstr>
      <vt:lpstr>“Small Groups” Survey</vt:lpstr>
      <vt:lpstr>“Small Groups” Survey</vt:lpstr>
      <vt:lpstr>“Small Groups” Survey</vt:lpstr>
      <vt:lpstr>DO YOU RECOGNIZE  YOUR LEADERS?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RECOGNIZE YOUR LEADERS?</dc:title>
  <dc:creator>Mark</dc:creator>
  <cp:lastModifiedBy>Mark</cp:lastModifiedBy>
  <cp:revision>1</cp:revision>
  <dcterms:created xsi:type="dcterms:W3CDTF">2016-10-04T15:42:36Z</dcterms:created>
  <dcterms:modified xsi:type="dcterms:W3CDTF">2016-10-04T15:43:51Z</dcterms:modified>
</cp:coreProperties>
</file>